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82" r:id="rId3"/>
    <p:sldId id="257" r:id="rId4"/>
    <p:sldId id="258" r:id="rId5"/>
    <p:sldId id="259" r:id="rId6"/>
    <p:sldId id="260" r:id="rId7"/>
    <p:sldId id="265" r:id="rId8"/>
    <p:sldId id="266" r:id="rId9"/>
    <p:sldId id="268" r:id="rId10"/>
    <p:sldId id="269" r:id="rId11"/>
    <p:sldId id="276" r:id="rId12"/>
    <p:sldId id="277" r:id="rId13"/>
    <p:sldId id="278" r:id="rId14"/>
    <p:sldId id="279" r:id="rId15"/>
    <p:sldId id="280" r:id="rId16"/>
    <p:sldId id="281" r:id="rId17"/>
    <p:sldId id="283" r:id="rId18"/>
    <p:sldId id="285" r:id="rId19"/>
    <p:sldId id="286" r:id="rId20"/>
    <p:sldId id="287" r:id="rId21"/>
    <p:sldId id="288" r:id="rId22"/>
    <p:sldId id="271" r:id="rId23"/>
    <p:sldId id="272" r:id="rId24"/>
    <p:sldId id="275" r:id="rId25"/>
    <p:sldId id="273" r:id="rId26"/>
    <p:sldId id="274" r:id="rId27"/>
    <p:sldId id="267" r:id="rId28"/>
    <p:sldId id="261" r:id="rId29"/>
    <p:sldId id="262" r:id="rId30"/>
    <p:sldId id="263" r:id="rId31"/>
    <p:sldId id="2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09" d="100"/>
          <a:sy n="109" d="100"/>
        </p:scale>
        <p:origin x="612"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97593-7342-4E08-AF3A-03C85366A3A3}" type="datetimeFigureOut">
              <a:rPr lang="en-US" smtClean="0"/>
              <a:t>4/9/2020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0803A-EA81-4A2D-BDE5-2B7F071631DA}" type="slidenum">
              <a:rPr lang="en-US" smtClean="0"/>
              <a:t>‹#›</a:t>
            </a:fld>
            <a:endParaRPr lang="en-US"/>
          </a:p>
        </p:txBody>
      </p:sp>
    </p:spTree>
    <p:extLst>
      <p:ext uri="{BB962C8B-B14F-4D97-AF65-F5344CB8AC3E}">
        <p14:creationId xmlns:p14="http://schemas.microsoft.com/office/powerpoint/2010/main" val="377239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143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79361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6.18</a:t>
            </a:r>
            <a:r>
              <a:rPr lang="en-US" sz="1200" b="0" i="0" u="none" strike="noStrike" kern="1200" baseline="0" dirty="0">
                <a:solidFill>
                  <a:schemeClr val="tx1"/>
                </a:solidFill>
                <a:latin typeface="+mn-lt"/>
                <a:ea typeface="+mn-ea"/>
                <a:cs typeface="+mn-cs"/>
              </a:rPr>
              <a:t> Kara Walker, </a:t>
            </a:r>
            <a:r>
              <a:rPr lang="en-US" sz="1200" b="1" i="1" u="none" strike="noStrike" kern="1200" baseline="0" dirty="0">
                <a:solidFill>
                  <a:schemeClr val="tx1"/>
                </a:solidFill>
                <a:latin typeface="+mn-lt"/>
                <a:ea typeface="+mn-ea"/>
                <a:cs typeface="+mn-cs"/>
              </a:rPr>
              <a:t>Gone: An Historical Romance of the Civil War As It Occurred Between the Dusky Thighs of One Young Negress and Her Heart</a:t>
            </a:r>
            <a:r>
              <a:rPr lang="en-US" sz="1200" b="0" i="0" u="none" strike="noStrike" kern="1200" baseline="0" dirty="0">
                <a:solidFill>
                  <a:schemeClr val="tx1"/>
                </a:solidFill>
                <a:latin typeface="+mn-lt"/>
                <a:ea typeface="+mn-ea"/>
                <a:cs typeface="+mn-cs"/>
              </a:rPr>
              <a:t>, 1994. Detail. Cut paper on wall, ca. 180” x 50' (396.2 cm x 15.24 m). Installed at the Museum of Modern Art, New York. © 2012 Kara Walker/Image courtesy of </a:t>
            </a:r>
            <a:r>
              <a:rPr lang="en-US" sz="1200" b="0" i="0" u="none" strike="noStrike" kern="1200" baseline="0" dirty="0" err="1">
                <a:solidFill>
                  <a:schemeClr val="tx1"/>
                </a:solidFill>
                <a:latin typeface="+mn-lt"/>
                <a:ea typeface="+mn-ea"/>
                <a:cs typeface="+mn-cs"/>
              </a:rPr>
              <a:t>Sikkema</a:t>
            </a:r>
            <a:r>
              <a:rPr lang="en-US" sz="1200" b="0" i="0" u="none" strike="noStrike" kern="1200" baseline="0" dirty="0">
                <a:solidFill>
                  <a:schemeClr val="tx1"/>
                </a:solidFill>
                <a:latin typeface="+mn-lt"/>
                <a:ea typeface="+mn-ea"/>
                <a:cs typeface="+mn-cs"/>
              </a:rPr>
              <a:t> Jenkins &amp; Co., New York.</a:t>
            </a:r>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71725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6.19</a:t>
            </a:r>
            <a:r>
              <a:rPr lang="en-US" sz="1200" b="0" i="0" u="none" strike="noStrike" kern="1200" baseline="0" dirty="0">
                <a:solidFill>
                  <a:schemeClr val="tx1"/>
                </a:solidFill>
                <a:latin typeface="+mn-lt"/>
                <a:ea typeface="+mn-ea"/>
                <a:cs typeface="+mn-cs"/>
              </a:rPr>
              <a:t> Kara Walker, </a:t>
            </a:r>
            <a:r>
              <a:rPr lang="en-US" sz="1200" b="1" i="1" u="none" strike="noStrike" kern="1200" baseline="0" dirty="0">
                <a:solidFill>
                  <a:schemeClr val="tx1"/>
                </a:solidFill>
                <a:latin typeface="+mn-lt"/>
                <a:ea typeface="+mn-ea"/>
                <a:cs typeface="+mn-cs"/>
              </a:rPr>
              <a:t>PRESENTING NEGRO SCENES DRAWN UPON MY PASSAGE THROUGH THE SOUTH AND RECONFIGURED FOR THE BENEFIT OF ENLIGHTENED AUDIENCES WHEREVER SUCH MAY BE FOUND, BY MYSELF, MISSUS K.E.B. WALKER, COLORED</a:t>
            </a:r>
            <a:r>
              <a:rPr lang="en-US" sz="1200" b="0" i="0" u="none" strike="noStrike" kern="1200" baseline="0" dirty="0">
                <a:solidFill>
                  <a:schemeClr val="tx1"/>
                </a:solidFill>
                <a:latin typeface="+mn-lt"/>
                <a:ea typeface="+mn-ea"/>
                <a:cs typeface="+mn-cs"/>
              </a:rPr>
              <a:t>, 1997. Detail. Cut paper on wall, cut paper on paper, </a:t>
            </a:r>
            <a:r>
              <a:rPr lang="fr-FR" sz="1200" b="0" i="0" u="none" strike="noStrike" kern="1200" baseline="0" dirty="0">
                <a:solidFill>
                  <a:schemeClr val="tx1"/>
                </a:solidFill>
                <a:latin typeface="+mn-lt"/>
                <a:ea typeface="+mn-ea"/>
                <a:cs typeface="+mn-cs"/>
              </a:rPr>
              <a:t>ca. 144</a:t>
            </a:r>
            <a:r>
              <a:rPr lang="en-US" sz="1200" b="0" i="0" u="none" strike="noStrike" kern="1200" baseline="0" dirty="0">
                <a:solidFill>
                  <a:schemeClr val="tx1"/>
                </a:solidFill>
                <a:latin typeface="+mn-lt"/>
                <a:ea typeface="+mn-ea"/>
                <a:cs typeface="+mn-cs"/>
              </a:rPr>
              <a:t>”</a:t>
            </a:r>
            <a:r>
              <a:rPr lang="fr-FR" sz="1200" b="0" i="0" u="none" strike="noStrike" kern="1200" baseline="0" dirty="0">
                <a:solidFill>
                  <a:schemeClr val="tx1"/>
                </a:solidFill>
                <a:latin typeface="+mn-lt"/>
                <a:ea typeface="+mn-ea"/>
                <a:cs typeface="+mn-cs"/>
              </a:rPr>
              <a:t> x 155' (365.8 cm x 47.24 m). </a:t>
            </a:r>
            <a:r>
              <a:rPr lang="fr-FR" sz="1200" b="0" i="0" u="none" strike="noStrike" kern="1200" baseline="0" dirty="0" err="1">
                <a:solidFill>
                  <a:schemeClr val="tx1"/>
                </a:solidFill>
                <a:latin typeface="+mn-lt"/>
                <a:ea typeface="+mn-ea"/>
                <a:cs typeface="+mn-cs"/>
              </a:rPr>
              <a:t>Installed</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at</a:t>
            </a:r>
            <a:r>
              <a:rPr lang="fr-FR" sz="1200" b="0" i="0" u="none" strike="noStrike" kern="1200" baseline="0" dirty="0">
                <a:solidFill>
                  <a:schemeClr val="tx1"/>
                </a:solidFill>
                <a:latin typeface="+mn-lt"/>
                <a:ea typeface="+mn-ea"/>
                <a:cs typeface="+mn-cs"/>
              </a:rPr>
              <a:t> the Museum of </a:t>
            </a:r>
            <a:r>
              <a:rPr lang="fr-FR" sz="1200" b="0" i="0" u="none" strike="noStrike" kern="1200" baseline="0" dirty="0" err="1">
                <a:solidFill>
                  <a:schemeClr val="tx1"/>
                </a:solidFill>
                <a:latin typeface="+mn-lt"/>
                <a:ea typeface="+mn-ea"/>
                <a:cs typeface="+mn-cs"/>
              </a:rPr>
              <a:t>Contemporary</a:t>
            </a:r>
            <a:r>
              <a:rPr lang="fr-FR" sz="1200" b="0" i="0" u="none" strike="noStrike" kern="1200" baseline="0" dirty="0">
                <a:solidFill>
                  <a:schemeClr val="tx1"/>
                </a:solidFill>
                <a:latin typeface="+mn-lt"/>
                <a:ea typeface="+mn-ea"/>
                <a:cs typeface="+mn-cs"/>
              </a:rPr>
              <a:t> Art, Chicago. © 2012 Kara Walker/Image </a:t>
            </a:r>
            <a:r>
              <a:rPr lang="fr-FR" sz="1200" b="0" i="0" u="none" strike="noStrike" kern="1200" baseline="0" dirty="0" err="1">
                <a:solidFill>
                  <a:schemeClr val="tx1"/>
                </a:solidFill>
                <a:latin typeface="+mn-lt"/>
                <a:ea typeface="+mn-ea"/>
                <a:cs typeface="+mn-cs"/>
              </a:rPr>
              <a:t>courtesy</a:t>
            </a:r>
            <a:r>
              <a:rPr lang="fr-FR" sz="1200" b="0" i="0" u="none" strike="noStrike" kern="1200" baseline="0" dirty="0">
                <a:solidFill>
                  <a:schemeClr val="tx1"/>
                </a:solidFill>
                <a:latin typeface="+mn-lt"/>
                <a:ea typeface="+mn-ea"/>
                <a:cs typeface="+mn-cs"/>
              </a:rPr>
              <a:t> of </a:t>
            </a:r>
            <a:r>
              <a:rPr lang="fr-FR" sz="1200" b="0" i="0" u="none" strike="noStrike" kern="1200" baseline="0" dirty="0" err="1">
                <a:solidFill>
                  <a:schemeClr val="tx1"/>
                </a:solidFill>
                <a:latin typeface="+mn-lt"/>
                <a:ea typeface="+mn-ea"/>
                <a:cs typeface="+mn-cs"/>
              </a:rPr>
              <a:t>Sikkema</a:t>
            </a:r>
            <a:r>
              <a:rPr lang="fr-FR" sz="1200" b="0" i="0" u="none" strike="noStrike" kern="1200" baseline="0" dirty="0">
                <a:solidFill>
                  <a:schemeClr val="tx1"/>
                </a:solidFill>
                <a:latin typeface="+mn-lt"/>
                <a:ea typeface="+mn-ea"/>
                <a:cs typeface="+mn-cs"/>
              </a:rPr>
              <a:t> Jenkins &amp; Co., New York.</a:t>
            </a:r>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99296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0493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pPr/>
              <a:t>17</a:t>
            </a:fld>
            <a:endParaRPr lang="en-US"/>
          </a:p>
        </p:txBody>
      </p:sp>
    </p:spTree>
    <p:extLst>
      <p:ext uri="{BB962C8B-B14F-4D97-AF65-F5344CB8AC3E}">
        <p14:creationId xmlns:p14="http://schemas.microsoft.com/office/powerpoint/2010/main" val="4234871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BE30-0A3A-A541-84E5-E78AC20A4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499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6.9</a:t>
            </a:r>
            <a:r>
              <a:rPr lang="en-US" sz="1200" b="0" i="0" u="none" strike="noStrike" kern="1200" baseline="0" dirty="0">
                <a:solidFill>
                  <a:schemeClr val="tx1"/>
                </a:solidFill>
                <a:latin typeface="+mn-lt"/>
                <a:ea typeface="+mn-ea"/>
                <a:cs typeface="+mn-cs"/>
              </a:rPr>
              <a:t> Rachel </a:t>
            </a:r>
            <a:r>
              <a:rPr lang="en-US" sz="1200" b="0" i="0" u="none" strike="noStrike" kern="1200" baseline="0" dirty="0" err="1">
                <a:solidFill>
                  <a:schemeClr val="tx1"/>
                </a:solidFill>
                <a:latin typeface="+mn-lt"/>
                <a:ea typeface="+mn-ea"/>
                <a:cs typeface="+mn-cs"/>
              </a:rPr>
              <a:t>Whiteread</a:t>
            </a:r>
            <a:r>
              <a:rPr lang="en-US" sz="1200" b="0" i="0" u="none" strike="noStrike" kern="1200" baseline="0" dirty="0">
                <a:solidFill>
                  <a:schemeClr val="tx1"/>
                </a:solidFill>
                <a:latin typeface="+mn-lt"/>
                <a:ea typeface="+mn-ea"/>
                <a:cs typeface="+mn-cs"/>
              </a:rPr>
              <a:t>, </a:t>
            </a:r>
            <a:r>
              <a:rPr lang="en-US" sz="1200" b="1" i="1" u="none" strike="noStrike" kern="1200" baseline="0" dirty="0">
                <a:solidFill>
                  <a:schemeClr val="tx1"/>
                </a:solidFill>
                <a:latin typeface="+mn-lt"/>
                <a:ea typeface="+mn-ea"/>
                <a:cs typeface="+mn-cs"/>
              </a:rPr>
              <a:t>Holocaust Memorial</a:t>
            </a:r>
            <a:r>
              <a:rPr lang="en-US" sz="1200" b="0" i="0" u="none" strike="noStrike" kern="1200" baseline="0" dirty="0">
                <a:solidFill>
                  <a:schemeClr val="tx1"/>
                </a:solidFill>
                <a:latin typeface="+mn-lt"/>
                <a:ea typeface="+mn-ea"/>
                <a:cs typeface="+mn-cs"/>
              </a:rPr>
              <a:t>, 1995–2000. </a:t>
            </a:r>
            <a:r>
              <a:rPr lang="en-US" sz="1200" b="0" i="0" u="none" strike="noStrike" kern="1200" baseline="0" dirty="0" err="1">
                <a:solidFill>
                  <a:schemeClr val="tx1"/>
                </a:solidFill>
                <a:latin typeface="+mn-lt"/>
                <a:ea typeface="+mn-ea"/>
                <a:cs typeface="+mn-cs"/>
              </a:rPr>
              <a:t>Judenplatz</a:t>
            </a:r>
            <a:r>
              <a:rPr lang="en-US" sz="1200" b="0" i="0" u="none" strike="noStrike" kern="1200" baseline="0" dirty="0">
                <a:solidFill>
                  <a:schemeClr val="tx1"/>
                </a:solidFill>
                <a:latin typeface="+mn-lt"/>
                <a:ea typeface="+mn-ea"/>
                <a:cs typeface="+mn-cs"/>
              </a:rPr>
              <a:t>, Vienna. Concrete, 153 1∕2 x 296 1∕8 x 416 1∕2" (390 x 752 x 1058 cm). Courtesy of the artist, </a:t>
            </a:r>
            <a:r>
              <a:rPr lang="en-US" sz="1200" b="0" i="0" u="none" strike="noStrike" kern="1200" baseline="0" dirty="0" err="1">
                <a:solidFill>
                  <a:schemeClr val="tx1"/>
                </a:solidFill>
                <a:latin typeface="+mn-lt"/>
                <a:ea typeface="+mn-ea"/>
                <a:cs typeface="+mn-cs"/>
              </a:rPr>
              <a:t>Luhring</a:t>
            </a:r>
            <a:r>
              <a:rPr lang="en-US" sz="1200" b="0" i="0" u="none" strike="noStrike" kern="1200" baseline="0" dirty="0">
                <a:solidFill>
                  <a:schemeClr val="tx1"/>
                </a:solidFill>
                <a:latin typeface="+mn-lt"/>
                <a:ea typeface="+mn-ea"/>
                <a:cs typeface="+mn-cs"/>
              </a:rPr>
              <a:t> Augustine, New York, and </a:t>
            </a:r>
            <a:r>
              <a:rPr lang="en-US" sz="1200" b="0" i="0" u="none" strike="noStrike" kern="1200" baseline="0" dirty="0" err="1">
                <a:solidFill>
                  <a:schemeClr val="tx1"/>
                </a:solidFill>
                <a:latin typeface="+mn-lt"/>
                <a:ea typeface="+mn-ea"/>
                <a:cs typeface="+mn-cs"/>
              </a:rPr>
              <a:t>Gagosian</a:t>
            </a:r>
            <a:r>
              <a:rPr lang="en-US" sz="1200" b="0" i="0" u="none" strike="noStrike" kern="1200" baseline="0" dirty="0">
                <a:solidFill>
                  <a:schemeClr val="tx1"/>
                </a:solidFill>
                <a:latin typeface="+mn-lt"/>
                <a:ea typeface="+mn-ea"/>
                <a:cs typeface="+mn-cs"/>
              </a:rPr>
              <a:t> Gallery.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3BE30-0A3A-A541-84E5-E78AC20A45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27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A3BE30-0A3A-A541-84E5-E78AC20A45E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030806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3684407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325430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845447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567882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808804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937950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61686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10729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351347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1269554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57168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893569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662183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062660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136240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1418993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4128841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3540787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1630136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397886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3696915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4BDCBA0C-C9A5-4111-87C2-E347002F4570}" type="datetimeFigureOut">
              <a:rPr lang="en-US" smtClean="0"/>
              <a:pPr/>
              <a:t>4/9/2020</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10811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defRPr>
            </a:lvl1pPr>
          </a:lstStyle>
          <a:p>
            <a:fld id="{4BDCBA0C-C9A5-4111-87C2-E347002F4570}" type="datetimeFigureOut">
              <a:rPr lang="en-US" smtClean="0"/>
              <a:pPr/>
              <a:t>4/9/2020</a:t>
            </a:fld>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313126963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defRPr>
            </a:lvl1pPr>
          </a:lstStyle>
          <a:p>
            <a:fld id="{4BDCBA0C-C9A5-4111-87C2-E347002F4570}" type="datetimeFigureOut">
              <a:rPr lang="en-US" smtClean="0"/>
              <a:pPr/>
              <a:t>4/9/2020</a:t>
            </a:fld>
            <a:endParaRPr lang="en-US"/>
          </a:p>
        </p:txBody>
      </p:sp>
      <p:sp>
        <p:nvSpPr>
          <p:cNvPr id="17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defRPr>
            </a:lvl1pPr>
          </a:lstStyle>
          <a:p>
            <a:endParaRPr lang="en-US"/>
          </a:p>
        </p:txBody>
      </p:sp>
      <p:sp>
        <p:nvSpPr>
          <p:cNvPr id="17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681C5C8C-C71A-4F48-BC21-CDC130FBD815}" type="slidenum">
              <a:rPr lang="en-US" smtClean="0"/>
              <a:pPr/>
              <a:t>‹#›</a:t>
            </a:fld>
            <a:endParaRPr lang="en-US"/>
          </a:p>
        </p:txBody>
      </p:sp>
    </p:spTree>
    <p:extLst>
      <p:ext uri="{BB962C8B-B14F-4D97-AF65-F5344CB8AC3E}">
        <p14:creationId xmlns:p14="http://schemas.microsoft.com/office/powerpoint/2010/main" val="2379663621"/>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sfmoma.org/watch/doris-salcedo-memory-as-the-essence-of-work/" TargetMode="External"/><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hyperlink" Target="http://channel.tate.org.uk/media/28291797001"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ideo" Target="https://www.youtube.com/embed/m1oK5LMJ3z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FF0000"/>
                </a:solidFill>
              </a:rPr>
              <a:t>Memory and History</a:t>
            </a:r>
          </a:p>
        </p:txBody>
      </p:sp>
    </p:spTree>
    <p:extLst>
      <p:ext uri="{BB962C8B-B14F-4D97-AF65-F5344CB8AC3E}">
        <p14:creationId xmlns:p14="http://schemas.microsoft.com/office/powerpoint/2010/main" val="78198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09600" y="90006"/>
            <a:ext cx="10972800" cy="1143000"/>
          </a:xfrm>
        </p:spPr>
        <p:txBody>
          <a:bodyPr/>
          <a:lstStyle/>
          <a:p>
            <a:pPr algn="l"/>
            <a:r>
              <a:rPr lang="en-US" sz="1600" b="1" dirty="0">
                <a:latin typeface="Verdana" pitchFamily="34" charset="0"/>
                <a:ea typeface="Verdana" pitchFamily="34" charset="0"/>
                <a:cs typeface="Verdana" pitchFamily="34" charset="0"/>
              </a:rPr>
              <a:t>Doris Salcedo</a:t>
            </a:r>
            <a:r>
              <a:rPr lang="en-US" sz="1600" dirty="0">
                <a:latin typeface="Verdana" pitchFamily="34" charset="0"/>
                <a:ea typeface="Verdana" pitchFamily="34" charset="0"/>
                <a:cs typeface="Verdana" pitchFamily="34" charset="0"/>
              </a:rPr>
              <a:t> (Bogotá, Colombia, 1958), </a:t>
            </a:r>
            <a:r>
              <a:rPr lang="en-US" sz="1600" i="1" dirty="0" err="1">
                <a:latin typeface="Verdana" pitchFamily="34" charset="0"/>
                <a:ea typeface="Verdana" pitchFamily="34" charset="0"/>
                <a:cs typeface="Verdana" pitchFamily="34" charset="0"/>
              </a:rPr>
              <a:t>Unland</a:t>
            </a:r>
            <a:r>
              <a:rPr lang="en-US" sz="1600" i="1" dirty="0">
                <a:latin typeface="Verdana" pitchFamily="34" charset="0"/>
                <a:ea typeface="Verdana" pitchFamily="34" charset="0"/>
                <a:cs typeface="Verdana" pitchFamily="34" charset="0"/>
              </a:rPr>
              <a:t>: irreversible witness</a:t>
            </a:r>
            <a:r>
              <a:rPr lang="en-US" sz="1600" dirty="0">
                <a:latin typeface="Verdana" pitchFamily="34" charset="0"/>
                <a:ea typeface="Verdana" pitchFamily="34" charset="0"/>
                <a:cs typeface="Verdana" pitchFamily="34" charset="0"/>
              </a:rPr>
              <a:t>, 1995-1998, wood, cloth, metal, and hair</a:t>
            </a:r>
          </a:p>
        </p:txBody>
      </p:sp>
      <p:pic>
        <p:nvPicPr>
          <p:cNvPr id="25603" name="Picture 2" descr="Unland: irreversible witness"/>
          <p:cNvPicPr>
            <a:picLocks noChangeAspect="1" noChangeArrowheads="1"/>
          </p:cNvPicPr>
          <p:nvPr/>
        </p:nvPicPr>
        <p:blipFill>
          <a:blip r:embed="rId2" cstate="print"/>
          <a:srcRect/>
          <a:stretch>
            <a:fillRect/>
          </a:stretch>
        </p:blipFill>
        <p:spPr bwMode="auto">
          <a:xfrm>
            <a:off x="2586831" y="1104901"/>
            <a:ext cx="7018338" cy="5121275"/>
          </a:xfrm>
          <a:prstGeom prst="rect">
            <a:avLst/>
          </a:prstGeom>
          <a:noFill/>
          <a:ln w="9525">
            <a:noFill/>
            <a:miter lim="800000"/>
            <a:headEnd/>
            <a:tailEnd/>
          </a:ln>
        </p:spPr>
      </p:pic>
      <p:sp>
        <p:nvSpPr>
          <p:cNvPr id="4" name="Rectangle 3">
            <a:extLst>
              <a:ext uri="{FF2B5EF4-FFF2-40B4-BE49-F238E27FC236}">
                <a16:creationId xmlns:a16="http://schemas.microsoft.com/office/drawing/2014/main" id="{EC1643A5-6F7A-4A30-AE47-04F4514D72FC}"/>
              </a:ext>
            </a:extLst>
          </p:cNvPr>
          <p:cNvSpPr/>
          <p:nvPr/>
        </p:nvSpPr>
        <p:spPr>
          <a:xfrm>
            <a:off x="2516065" y="6226176"/>
            <a:ext cx="7159870" cy="307777"/>
          </a:xfrm>
          <a:prstGeom prst="rect">
            <a:avLst/>
          </a:prstGeom>
        </p:spPr>
        <p:txBody>
          <a:bodyPr wrap="square">
            <a:spAutoFit/>
          </a:bodyPr>
          <a:lstStyle/>
          <a:p>
            <a:pPr algn="ctr"/>
            <a:r>
              <a:rPr lang="en-US" sz="1400" dirty="0">
                <a:hlinkClick r:id="rId3"/>
              </a:rPr>
              <a:t>https://www.sfmoma.org/watch/doris-salcedo-memory-as-the-essence-of-work/</a:t>
            </a:r>
            <a:r>
              <a:rPr lang="en-US" sz="1400" dirty="0"/>
              <a:t> </a:t>
            </a:r>
          </a:p>
        </p:txBody>
      </p:sp>
    </p:spTree>
    <p:extLst>
      <p:ext uri="{BB962C8B-B14F-4D97-AF65-F5344CB8AC3E}">
        <p14:creationId xmlns:p14="http://schemas.microsoft.com/office/powerpoint/2010/main" val="705343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2245896" y="5053532"/>
            <a:ext cx="7700211" cy="830997"/>
          </a:xfrm>
          <a:prstGeom prst="rect">
            <a:avLst/>
          </a:prstGeom>
        </p:spPr>
        <p:txBody>
          <a:bodyPr wrap="square">
            <a:spAutoFit/>
          </a:bodyPr>
          <a:lstStyle/>
          <a:p>
            <a:pPr algn="ctr"/>
            <a:r>
              <a:rPr lang="en-US" sz="1600" b="1" dirty="0">
                <a:solidFill>
                  <a:srgbClr val="FFFFFF"/>
                </a:solidFill>
                <a:latin typeface="Verdana" pitchFamily="34" charset="0"/>
                <a:ea typeface="Verdana" pitchFamily="34" charset="0"/>
                <a:cs typeface="Verdana" pitchFamily="34" charset="0"/>
              </a:rPr>
              <a:t>Doris Salcedo</a:t>
            </a:r>
            <a:r>
              <a:rPr lang="en-US" sz="1600" dirty="0">
                <a:solidFill>
                  <a:srgbClr val="FFFFFF"/>
                </a:solidFill>
                <a:latin typeface="Verdana" pitchFamily="34" charset="0"/>
                <a:ea typeface="Verdana" pitchFamily="34" charset="0"/>
                <a:cs typeface="Verdana" pitchFamily="34" charset="0"/>
              </a:rPr>
              <a:t>, </a:t>
            </a:r>
            <a:r>
              <a:rPr lang="en-US" sz="1600" i="1" dirty="0">
                <a:solidFill>
                  <a:srgbClr val="FFFFFF"/>
                </a:solidFill>
                <a:latin typeface="Verdana" pitchFamily="34" charset="0"/>
                <a:ea typeface="Verdana" pitchFamily="34" charset="0"/>
                <a:cs typeface="Verdana" pitchFamily="34" charset="0"/>
              </a:rPr>
              <a:t>Atrabiliarios</a:t>
            </a:r>
            <a:r>
              <a:rPr lang="en-US" sz="1600" dirty="0">
                <a:solidFill>
                  <a:srgbClr val="FFFFFF"/>
                </a:solidFill>
                <a:latin typeface="Verdana" pitchFamily="34" charset="0"/>
                <a:ea typeface="Verdana" pitchFamily="34" charset="0"/>
                <a:cs typeface="Verdana" pitchFamily="34" charset="0"/>
              </a:rPr>
              <a:t>, 1992–93. Detail. Wall installation with sheetrock, wood, shoes, animal fiber, and surgical thread in ten niches with 11 animal-fiber boxes sewn with surgical thread. </a:t>
            </a:r>
          </a:p>
        </p:txBody>
      </p:sp>
    </p:spTree>
    <p:extLst>
      <p:ext uri="{BB962C8B-B14F-4D97-AF65-F5344CB8AC3E}">
        <p14:creationId xmlns:p14="http://schemas.microsoft.com/office/powerpoint/2010/main" val="167587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3"/>
          <p:cNvSpPr>
            <a:spLocks noGrp="1"/>
          </p:cNvSpPr>
          <p:nvPr>
            <p:ph idx="1"/>
          </p:nvPr>
        </p:nvSpPr>
        <p:spPr/>
        <p:txBody>
          <a:bodyPr/>
          <a:lstStyle/>
          <a:p>
            <a:pPr>
              <a:buFontTx/>
              <a:buNone/>
            </a:pPr>
            <a:r>
              <a:rPr lang="en-US" dirty="0"/>
              <a:t>“</a:t>
            </a:r>
            <a:r>
              <a:rPr lang="en-US" sz="2000" dirty="0"/>
              <a:t>The way that an artwork brings materials together is incredibly powerful. Sculpture is its materiality. I work with materials that are already charged with significance, with meaning they have acquired in the practice of everyday life…then, I work to the point where it becomes something else, where metamorphosis is reached.”</a:t>
            </a:r>
          </a:p>
          <a:p>
            <a:pPr algn="r">
              <a:buFontTx/>
              <a:buNone/>
            </a:pPr>
            <a:r>
              <a:rPr lang="en-US" sz="2000" dirty="0"/>
              <a:t>Doris Salcedo</a:t>
            </a:r>
          </a:p>
        </p:txBody>
      </p:sp>
    </p:spTree>
    <p:extLst>
      <p:ext uri="{BB962C8B-B14F-4D97-AF65-F5344CB8AC3E}">
        <p14:creationId xmlns:p14="http://schemas.microsoft.com/office/powerpoint/2010/main" val="769918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248400" y="274638"/>
            <a:ext cx="4191000" cy="1143000"/>
          </a:xfrm>
        </p:spPr>
        <p:txBody>
          <a:bodyPr/>
          <a:lstStyle/>
          <a:p>
            <a:r>
              <a:rPr lang="en-US" sz="1600" b="1">
                <a:latin typeface="Verdana" pitchFamily="34" charset="0"/>
                <a:ea typeface="Verdana" pitchFamily="34" charset="0"/>
                <a:cs typeface="Verdana" pitchFamily="34" charset="0"/>
              </a:rPr>
              <a:t>Doris Salcedo</a:t>
            </a:r>
            <a:r>
              <a:rPr lang="en-US" sz="1600">
                <a:latin typeface="Verdana" pitchFamily="34" charset="0"/>
                <a:ea typeface="Verdana" pitchFamily="34" charset="0"/>
                <a:cs typeface="Verdana" pitchFamily="34" charset="0"/>
              </a:rPr>
              <a:t>, </a:t>
            </a:r>
            <a:r>
              <a:rPr lang="en-US" sz="1600" i="1">
                <a:latin typeface="Verdana" pitchFamily="34" charset="0"/>
                <a:ea typeface="Verdana" pitchFamily="34" charset="0"/>
                <a:cs typeface="Verdana" pitchFamily="34" charset="0"/>
              </a:rPr>
              <a:t>Shibboleth</a:t>
            </a:r>
            <a:r>
              <a:rPr lang="en-US" sz="1600">
                <a:latin typeface="Verdana" pitchFamily="34" charset="0"/>
                <a:ea typeface="Verdana" pitchFamily="34" charset="0"/>
                <a:cs typeface="Verdana" pitchFamily="34" charset="0"/>
              </a:rPr>
              <a:t>, 2008, Turbine Hall, Tate  </a:t>
            </a:r>
          </a:p>
        </p:txBody>
      </p:sp>
      <p:pic>
        <p:nvPicPr>
          <p:cNvPr id="27651" name="Picture 2" descr="http://www.tate.org.uk/modern/exhibitions/dorissalcedo/images/shibboleth05.jpg"/>
          <p:cNvPicPr>
            <a:picLocks noChangeAspect="1" noChangeArrowheads="1"/>
          </p:cNvPicPr>
          <p:nvPr/>
        </p:nvPicPr>
        <p:blipFill>
          <a:blip r:embed="rId2" cstate="print"/>
          <a:srcRect/>
          <a:stretch>
            <a:fillRect/>
          </a:stretch>
        </p:blipFill>
        <p:spPr bwMode="auto">
          <a:xfrm>
            <a:off x="1524000" y="0"/>
            <a:ext cx="4725988" cy="6858000"/>
          </a:xfrm>
          <a:prstGeom prst="rect">
            <a:avLst/>
          </a:prstGeom>
          <a:noFill/>
          <a:ln w="9525">
            <a:noFill/>
            <a:miter lim="800000"/>
            <a:headEnd/>
            <a:tailEnd/>
          </a:ln>
        </p:spPr>
      </p:pic>
    </p:spTree>
    <p:extLst>
      <p:ext uri="{BB962C8B-B14F-4D97-AF65-F5344CB8AC3E}">
        <p14:creationId xmlns:p14="http://schemas.microsoft.com/office/powerpoint/2010/main" val="121118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oris Salcedo, 'Shibboleth' 2007. Photo: Tate"/>
          <p:cNvPicPr>
            <a:picLocks noChangeAspect="1" noChangeArrowheads="1"/>
          </p:cNvPicPr>
          <p:nvPr/>
        </p:nvPicPr>
        <p:blipFill>
          <a:blip r:embed="rId2" cstate="print"/>
          <a:srcRect/>
          <a:stretch>
            <a:fillRect/>
          </a:stretch>
        </p:blipFill>
        <p:spPr bwMode="auto">
          <a:xfrm>
            <a:off x="3048000" y="0"/>
            <a:ext cx="6129338" cy="6858000"/>
          </a:xfrm>
          <a:prstGeom prst="rect">
            <a:avLst/>
          </a:prstGeom>
          <a:noFill/>
          <a:ln w="9525">
            <a:noFill/>
            <a:miter lim="800000"/>
            <a:headEnd/>
            <a:tailEnd/>
          </a:ln>
        </p:spPr>
      </p:pic>
    </p:spTree>
    <p:extLst>
      <p:ext uri="{BB962C8B-B14F-4D97-AF65-F5344CB8AC3E}">
        <p14:creationId xmlns:p14="http://schemas.microsoft.com/office/powerpoint/2010/main" val="56996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oris Salcedo, Shibboleth 2007. Photo: Tate"/>
          <p:cNvPicPr>
            <a:picLocks noChangeAspect="1" noChangeArrowheads="1"/>
          </p:cNvPicPr>
          <p:nvPr/>
        </p:nvPicPr>
        <p:blipFill>
          <a:blip r:embed="rId2" cstate="print"/>
          <a:srcRect/>
          <a:stretch>
            <a:fillRect/>
          </a:stretch>
        </p:blipFill>
        <p:spPr bwMode="auto">
          <a:xfrm>
            <a:off x="1611313" y="2057401"/>
            <a:ext cx="4144962" cy="2193925"/>
          </a:xfrm>
          <a:prstGeom prst="rect">
            <a:avLst/>
          </a:prstGeom>
          <a:noFill/>
          <a:ln w="9525">
            <a:noFill/>
            <a:miter lim="800000"/>
            <a:headEnd/>
            <a:tailEnd/>
          </a:ln>
        </p:spPr>
      </p:pic>
      <p:pic>
        <p:nvPicPr>
          <p:cNvPr id="29699" name="Picture 4" descr="Doris Salcedo, 'Shibboleth' 2007. Photo: Tate"/>
          <p:cNvPicPr>
            <a:picLocks noChangeAspect="1" noChangeArrowheads="1"/>
          </p:cNvPicPr>
          <p:nvPr/>
        </p:nvPicPr>
        <p:blipFill>
          <a:blip r:embed="rId3" cstate="print"/>
          <a:srcRect/>
          <a:stretch>
            <a:fillRect/>
          </a:stretch>
        </p:blipFill>
        <p:spPr bwMode="auto">
          <a:xfrm>
            <a:off x="5867401" y="0"/>
            <a:ext cx="4748213" cy="6858000"/>
          </a:xfrm>
          <a:prstGeom prst="rect">
            <a:avLst/>
          </a:prstGeom>
          <a:noFill/>
          <a:ln w="9525">
            <a:noFill/>
            <a:miter lim="800000"/>
            <a:headEnd/>
            <a:tailEnd/>
          </a:ln>
        </p:spPr>
      </p:pic>
      <p:sp>
        <p:nvSpPr>
          <p:cNvPr id="29700" name="Rectangle 4"/>
          <p:cNvSpPr>
            <a:spLocks noChangeArrowheads="1"/>
          </p:cNvSpPr>
          <p:nvPr/>
        </p:nvSpPr>
        <p:spPr bwMode="auto">
          <a:xfrm>
            <a:off x="1524000" y="4724401"/>
            <a:ext cx="4572000" cy="830263"/>
          </a:xfrm>
          <a:prstGeom prst="rect">
            <a:avLst/>
          </a:prstGeom>
          <a:noFill/>
          <a:ln w="9525">
            <a:noFill/>
            <a:miter lim="800000"/>
            <a:headEnd/>
            <a:tailEnd/>
          </a:ln>
        </p:spPr>
        <p:txBody>
          <a:bodyPr>
            <a:spAutoFit/>
          </a:bodyPr>
          <a:lstStyle/>
          <a:p>
            <a:r>
              <a:rPr lang="en-US" sz="1600" dirty="0">
                <a:solidFill>
                  <a:srgbClr val="FFFFFF"/>
                </a:solidFill>
                <a:hlinkClick r:id="rId4"/>
              </a:rPr>
              <a:t>http://channel.tate.org.uk/media/28291797001</a:t>
            </a:r>
            <a:endParaRPr lang="en-US" sz="1600" dirty="0">
              <a:solidFill>
                <a:srgbClr val="FFFFFF"/>
              </a:solidFill>
            </a:endParaRPr>
          </a:p>
          <a:p>
            <a:r>
              <a:rPr lang="en-US" sz="1600" dirty="0">
                <a:solidFill>
                  <a:srgbClr val="FFFFFF"/>
                </a:solidFill>
              </a:rPr>
              <a:t>Video of Salcedo discussing her intentions</a:t>
            </a:r>
          </a:p>
          <a:p>
            <a:r>
              <a:rPr lang="en-US" sz="1600" dirty="0">
                <a:solidFill>
                  <a:srgbClr val="FFFFFF"/>
                </a:solidFill>
              </a:rPr>
              <a:t>regarding </a:t>
            </a:r>
            <a:r>
              <a:rPr lang="en-US" sz="1600" i="1" dirty="0">
                <a:solidFill>
                  <a:srgbClr val="FFFFFF"/>
                </a:solidFill>
              </a:rPr>
              <a:t>Shibboleth</a:t>
            </a:r>
          </a:p>
        </p:txBody>
      </p:sp>
    </p:spTree>
    <p:extLst>
      <p:ext uri="{BB962C8B-B14F-4D97-AF65-F5344CB8AC3E}">
        <p14:creationId xmlns:p14="http://schemas.microsoft.com/office/powerpoint/2010/main" val="4236447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 y="0"/>
            <a:ext cx="11936627" cy="838200"/>
          </a:xfrm>
        </p:spPr>
        <p:txBody>
          <a:bodyPr/>
          <a:lstStyle/>
          <a:p>
            <a:pPr eaLnBrk="1" hangingPunct="1"/>
            <a:r>
              <a:rPr lang="en-US" sz="1600" b="1" dirty="0"/>
              <a:t>William Kentridge</a:t>
            </a:r>
            <a:r>
              <a:rPr lang="en-US" sz="1600" dirty="0"/>
              <a:t> (South Africa,1955), </a:t>
            </a:r>
            <a:r>
              <a:rPr lang="en-US" sz="1600" i="1" dirty="0"/>
              <a:t>Felix in Exile</a:t>
            </a:r>
            <a:r>
              <a:rPr lang="en-US" sz="1600" dirty="0"/>
              <a:t>, 1994, video with sound, 00:08:43</a:t>
            </a:r>
            <a:br>
              <a:rPr lang="en-US" sz="1600" dirty="0"/>
            </a:br>
            <a:r>
              <a:rPr lang="en-US" sz="1600" dirty="0"/>
              <a:t>Edition of 10, dimensions vary with installation</a:t>
            </a:r>
          </a:p>
        </p:txBody>
      </p:sp>
      <p:pic>
        <p:nvPicPr>
          <p:cNvPr id="77827" name="Picture 3" descr="Kentridge_felixinExile_1994"/>
          <p:cNvPicPr>
            <a:picLocks noChangeAspect="1" noChangeArrowheads="1"/>
          </p:cNvPicPr>
          <p:nvPr/>
        </p:nvPicPr>
        <p:blipFill>
          <a:blip r:embed="rId2" cstate="print"/>
          <a:srcRect/>
          <a:stretch>
            <a:fillRect/>
          </a:stretch>
        </p:blipFill>
        <p:spPr bwMode="auto">
          <a:xfrm>
            <a:off x="5968312" y="753612"/>
            <a:ext cx="4224338" cy="5000625"/>
          </a:xfrm>
          <a:prstGeom prst="rect">
            <a:avLst/>
          </a:prstGeom>
          <a:noFill/>
          <a:ln w="9525">
            <a:noFill/>
            <a:miter lim="800000"/>
            <a:headEnd/>
            <a:tailEnd/>
          </a:ln>
        </p:spPr>
      </p:pic>
      <p:sp>
        <p:nvSpPr>
          <p:cNvPr id="77828" name="Text Box 4"/>
          <p:cNvSpPr txBox="1">
            <a:spLocks noChangeArrowheads="1"/>
          </p:cNvSpPr>
          <p:nvPr/>
        </p:nvSpPr>
        <p:spPr bwMode="auto">
          <a:xfrm>
            <a:off x="2498725" y="6208713"/>
            <a:ext cx="184150" cy="366712"/>
          </a:xfrm>
          <a:prstGeom prst="rect">
            <a:avLst/>
          </a:prstGeom>
          <a:noFill/>
          <a:ln w="9525">
            <a:noFill/>
            <a:miter lim="800000"/>
            <a:headEnd/>
            <a:tailEnd/>
          </a:ln>
        </p:spPr>
        <p:txBody>
          <a:bodyPr wrap="none">
            <a:spAutoFit/>
          </a:bodyPr>
          <a:lstStyle/>
          <a:p>
            <a:endParaRPr lang="en-US"/>
          </a:p>
        </p:txBody>
      </p:sp>
      <p:sp>
        <p:nvSpPr>
          <p:cNvPr id="77829" name="Text Box 5"/>
          <p:cNvSpPr txBox="1">
            <a:spLocks noChangeArrowheads="1"/>
          </p:cNvSpPr>
          <p:nvPr/>
        </p:nvSpPr>
        <p:spPr bwMode="auto">
          <a:xfrm>
            <a:off x="247136" y="5865341"/>
            <a:ext cx="11837772" cy="923330"/>
          </a:xfrm>
          <a:prstGeom prst="rect">
            <a:avLst/>
          </a:prstGeom>
          <a:noFill/>
          <a:ln w="9525">
            <a:noFill/>
            <a:miter lim="800000"/>
            <a:headEnd/>
            <a:tailEnd/>
          </a:ln>
        </p:spPr>
        <p:txBody>
          <a:bodyPr wrap="square">
            <a:spAutoFit/>
          </a:bodyPr>
          <a:lstStyle/>
          <a:p>
            <a:r>
              <a:rPr lang="en-US" dirty="0"/>
              <a:t>Hand-drawn animated films that focus on apartheid- and post-apartheid South Africa through two fictional white characters, the poetic, introspective Felix Teitlebaum and the aggressive industrialist </a:t>
            </a:r>
            <a:r>
              <a:rPr lang="en-US" dirty="0" err="1"/>
              <a:t>Soho</a:t>
            </a:r>
            <a:r>
              <a:rPr lang="en-US" dirty="0"/>
              <a:t> Eckstein, the artist’s alter egos. (Dates for apartheid in South Africa: 1948 – 1994)</a:t>
            </a:r>
          </a:p>
        </p:txBody>
      </p:sp>
      <p:sp>
        <p:nvSpPr>
          <p:cNvPr id="2" name="Rectangle 1"/>
          <p:cNvSpPr/>
          <p:nvPr/>
        </p:nvSpPr>
        <p:spPr>
          <a:xfrm>
            <a:off x="362596" y="2162721"/>
            <a:ext cx="4654021" cy="2000548"/>
          </a:xfrm>
          <a:prstGeom prst="rect">
            <a:avLst/>
          </a:prstGeom>
        </p:spPr>
        <p:txBody>
          <a:bodyPr wrap="square">
            <a:spAutoFit/>
          </a:bodyPr>
          <a:lstStyle/>
          <a:p>
            <a:r>
              <a:rPr lang="en-US" dirty="0"/>
              <a:t>"I am interested in a political art, that is to say an art of ambiguity, contradiction, uncompleted gestures and uncertain ending - an art (and a politics) in which optimism is kept in check, and nihilism at bay." </a:t>
            </a:r>
          </a:p>
          <a:p>
            <a:endParaRPr lang="en-US" dirty="0"/>
          </a:p>
          <a:p>
            <a:pPr algn="r"/>
            <a:r>
              <a:rPr lang="en-US" sz="1600" dirty="0"/>
              <a:t>William </a:t>
            </a:r>
            <a:r>
              <a:rPr lang="en-US" sz="1600" dirty="0" err="1"/>
              <a:t>Kentridge</a:t>
            </a:r>
            <a:endParaRPr lang="en-US" sz="1600" dirty="0"/>
          </a:p>
        </p:txBody>
      </p:sp>
    </p:spTree>
    <p:extLst>
      <p:ext uri="{BB962C8B-B14F-4D97-AF65-F5344CB8AC3E}">
        <p14:creationId xmlns:p14="http://schemas.microsoft.com/office/powerpoint/2010/main" val="543714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23.jpg"/>
          <p:cNvPicPr>
            <a:picLocks noChangeAspect="1"/>
          </p:cNvPicPr>
          <p:nvPr/>
        </p:nvPicPr>
        <p:blipFill>
          <a:blip r:embed="rId3" cstate="print">
            <a:extLst>
              <a:ext uri="{28A0092B-C50C-407E-A947-70E740481C1C}">
                <a14:useLocalDpi xmlns:a14="http://schemas.microsoft.com/office/drawing/2010/main" val="0"/>
              </a:ext>
            </a:extLst>
          </a:blip>
          <a:srcRect l="20000" t="4444" r="20000" b="4444"/>
          <a:stretch>
            <a:fillRect/>
          </a:stretch>
        </p:blipFill>
        <p:spPr>
          <a:xfrm>
            <a:off x="4343397" y="0"/>
            <a:ext cx="6021660" cy="6858000"/>
          </a:xfrm>
          <a:prstGeom prst="rect">
            <a:avLst/>
          </a:prstGeom>
        </p:spPr>
      </p:pic>
      <p:sp>
        <p:nvSpPr>
          <p:cNvPr id="3" name="Rectangle 2"/>
          <p:cNvSpPr/>
          <p:nvPr/>
        </p:nvSpPr>
        <p:spPr>
          <a:xfrm>
            <a:off x="321277" y="5708823"/>
            <a:ext cx="3923886" cy="830997"/>
          </a:xfrm>
          <a:prstGeom prst="rect">
            <a:avLst/>
          </a:prstGeom>
        </p:spPr>
        <p:txBody>
          <a:bodyPr wrap="square">
            <a:spAutoFit/>
          </a:bodyPr>
          <a:lstStyle/>
          <a:p>
            <a:r>
              <a:rPr lang="en-US" sz="1600" b="1" dirty="0">
                <a:latin typeface="Verdana" pitchFamily="34" charset="0"/>
                <a:ea typeface="Verdana" pitchFamily="34" charset="0"/>
                <a:cs typeface="Verdana" pitchFamily="34" charset="0"/>
              </a:rPr>
              <a:t>William Kentridge, </a:t>
            </a:r>
            <a:r>
              <a:rPr lang="en-US" sz="1600" i="1" dirty="0">
                <a:latin typeface="Verdana" pitchFamily="34" charset="0"/>
                <a:ea typeface="Verdana" pitchFamily="34" charset="0"/>
                <a:cs typeface="Verdana" pitchFamily="34" charset="0"/>
              </a:rPr>
              <a:t>Felix in Exile</a:t>
            </a:r>
            <a:r>
              <a:rPr lang="en-US" sz="1600" dirty="0">
                <a:latin typeface="Verdana" pitchFamily="34" charset="0"/>
                <a:ea typeface="Verdana" pitchFamily="34" charset="0"/>
                <a:cs typeface="Verdana" pitchFamily="34" charset="0"/>
              </a:rPr>
              <a:t>, 1994. Video stills. Whole film 8 minutes, 43 seconds. </a:t>
            </a:r>
          </a:p>
        </p:txBody>
      </p:sp>
    </p:spTree>
    <p:extLst>
      <p:ext uri="{BB962C8B-B14F-4D97-AF65-F5344CB8AC3E}">
        <p14:creationId xmlns:p14="http://schemas.microsoft.com/office/powerpoint/2010/main" val="1814875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49643" y="5259859"/>
            <a:ext cx="6108357" cy="1173162"/>
          </a:xfrm>
        </p:spPr>
        <p:txBody>
          <a:bodyPr/>
          <a:lstStyle/>
          <a:p>
            <a:pPr algn="l"/>
            <a:r>
              <a:rPr lang="en-US" sz="1600" b="1" dirty="0"/>
              <a:t>William Kentridge, </a:t>
            </a:r>
            <a:r>
              <a:rPr lang="en-US" sz="1600" dirty="0"/>
              <a:t>Drawings (video stills) for </a:t>
            </a:r>
            <a:r>
              <a:rPr lang="en-US" sz="1600" i="1" dirty="0"/>
              <a:t>Stereoscope, </a:t>
            </a:r>
            <a:r>
              <a:rPr lang="en-US" sz="1600" dirty="0"/>
              <a:t>1998-99, charcoal, pastel, and colored pencil on paper, 47 1/4 x 63“ </a:t>
            </a:r>
            <a:r>
              <a:rPr lang="en-US" sz="1600" kern="1200" dirty="0">
                <a:solidFill>
                  <a:schemeClr val="tx1"/>
                </a:solidFill>
              </a:rPr>
              <a:t>Whole film 8 minutes, 22 seconds. </a:t>
            </a:r>
            <a:endParaRPr lang="en-US" sz="1600" dirty="0"/>
          </a:p>
        </p:txBody>
      </p:sp>
      <p:pic>
        <p:nvPicPr>
          <p:cNvPr id="79875" name="Picture 3" descr="Kentridge_drawingforStereoscope_charcoalpastelcoloredpencilonpaper_1999"/>
          <p:cNvPicPr>
            <a:picLocks noChangeAspect="1" noChangeArrowheads="1"/>
          </p:cNvPicPr>
          <p:nvPr/>
        </p:nvPicPr>
        <p:blipFill>
          <a:blip r:embed="rId2" cstate="print"/>
          <a:srcRect/>
          <a:stretch>
            <a:fillRect/>
          </a:stretch>
        </p:blipFill>
        <p:spPr bwMode="auto">
          <a:xfrm>
            <a:off x="1000896" y="609600"/>
            <a:ext cx="5810557" cy="4572000"/>
          </a:xfrm>
          <a:prstGeom prst="rect">
            <a:avLst/>
          </a:prstGeom>
          <a:noFill/>
          <a:ln w="9525">
            <a:solidFill>
              <a:schemeClr val="tx1"/>
            </a:solidFill>
            <a:miter lim="800000"/>
            <a:headEnd/>
            <a:tailEnd/>
          </a:ln>
        </p:spPr>
      </p:pic>
      <p:pic>
        <p:nvPicPr>
          <p:cNvPr id="4" name="Picture 3" descr="kalb_06-24.jpg"/>
          <p:cNvPicPr>
            <a:picLocks noChangeAspect="1"/>
          </p:cNvPicPr>
          <p:nvPr/>
        </p:nvPicPr>
        <p:blipFill>
          <a:blip r:embed="rId3" cstate="print">
            <a:extLst>
              <a:ext uri="{28A0092B-C50C-407E-A947-70E740481C1C}">
                <a14:useLocalDpi xmlns:a14="http://schemas.microsoft.com/office/drawing/2010/main" val="0"/>
              </a:ext>
            </a:extLst>
          </a:blip>
          <a:srcRect l="31667" t="4444" r="31667" b="4444"/>
          <a:stretch>
            <a:fillRect/>
          </a:stretch>
        </p:blipFill>
        <p:spPr>
          <a:xfrm>
            <a:off x="7239000" y="304800"/>
            <a:ext cx="3352800" cy="6248400"/>
          </a:xfrm>
          <a:prstGeom prst="rect">
            <a:avLst/>
          </a:prstGeom>
        </p:spPr>
      </p:pic>
    </p:spTree>
    <p:extLst>
      <p:ext uri="{BB962C8B-B14F-4D97-AF65-F5344CB8AC3E}">
        <p14:creationId xmlns:p14="http://schemas.microsoft.com/office/powerpoint/2010/main" val="3822347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5016841" y="409599"/>
            <a:ext cx="6474941" cy="1143000"/>
          </a:xfrm>
        </p:spPr>
        <p:txBody>
          <a:bodyPr/>
          <a:lstStyle/>
          <a:p>
            <a:pPr algn="l" eaLnBrk="1" hangingPunct="1"/>
            <a:r>
              <a:rPr lang="en-US" sz="1600" b="1" dirty="0"/>
              <a:t>William Kentridge</a:t>
            </a:r>
            <a:r>
              <a:rPr lang="en-US" sz="1600" dirty="0"/>
              <a:t> (South African, born 1955), </a:t>
            </a:r>
            <a:r>
              <a:rPr lang="en-US" sz="1600" i="1" dirty="0"/>
              <a:t>Casspirs Full of Love</a:t>
            </a:r>
            <a:r>
              <a:rPr lang="en-US" sz="1600" dirty="0"/>
              <a:t>, </a:t>
            </a:r>
            <a:br>
              <a:rPr lang="en-US" sz="1600" dirty="0"/>
            </a:br>
            <a:r>
              <a:rPr lang="en-US" sz="1600" dirty="0"/>
              <a:t>1989–2000, drypoint; 65 1/2 x 38 3/8 in.</a:t>
            </a:r>
          </a:p>
        </p:txBody>
      </p:sp>
      <p:sp>
        <p:nvSpPr>
          <p:cNvPr id="80899" name="Rectangle 5"/>
          <p:cNvSpPr>
            <a:spLocks noGrp="1" noChangeArrowheads="1"/>
          </p:cNvSpPr>
          <p:nvPr>
            <p:ph sz="half" idx="2"/>
          </p:nvPr>
        </p:nvSpPr>
        <p:spPr>
          <a:xfrm>
            <a:off x="5735592" y="4966258"/>
            <a:ext cx="6069227" cy="862656"/>
          </a:xfrm>
        </p:spPr>
        <p:txBody>
          <a:bodyPr/>
          <a:lstStyle/>
          <a:p>
            <a:pPr eaLnBrk="1" hangingPunct="1">
              <a:buFontTx/>
              <a:buNone/>
            </a:pPr>
            <a:r>
              <a:rPr lang="en-US" sz="1600" dirty="0"/>
              <a:t>	The Casspir, a landmine-protected personal vehicle, was ubiquitous during the days of apartheid in South Africa. It was commonly used in the townships for crowd and riot control.</a:t>
            </a:r>
          </a:p>
        </p:txBody>
      </p:sp>
      <p:pic>
        <p:nvPicPr>
          <p:cNvPr id="80900" name="Picture 3" descr="kentridge_caspirsFullofLove_1989_2000_drypoint_65x38in"/>
          <p:cNvPicPr>
            <a:picLocks noChangeAspect="1" noChangeArrowheads="1"/>
          </p:cNvPicPr>
          <p:nvPr/>
        </p:nvPicPr>
        <p:blipFill>
          <a:blip r:embed="rId2" cstate="print"/>
          <a:srcRect/>
          <a:stretch>
            <a:fillRect/>
          </a:stretch>
        </p:blipFill>
        <p:spPr bwMode="auto">
          <a:xfrm>
            <a:off x="1037967" y="152400"/>
            <a:ext cx="3915376" cy="6604225"/>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6742668" y="2294058"/>
            <a:ext cx="3822355" cy="2568144"/>
          </a:xfrm>
          <a:prstGeom prst="rect">
            <a:avLst/>
          </a:prstGeom>
        </p:spPr>
      </p:pic>
    </p:spTree>
    <p:extLst>
      <p:ext uri="{BB962C8B-B14F-4D97-AF65-F5344CB8AC3E}">
        <p14:creationId xmlns:p14="http://schemas.microsoft.com/office/powerpoint/2010/main" val="1762107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1524001" y="6169081"/>
            <a:ext cx="8991599" cy="584775"/>
          </a:xfrm>
          <a:prstGeom prst="rect">
            <a:avLst/>
          </a:prstGeom>
        </p:spPr>
        <p:txBody>
          <a:bodyPr wrap="square">
            <a:spAutoFit/>
          </a:bodyPr>
          <a:lstStyle/>
          <a:p>
            <a:pPr algn="ctr"/>
            <a:r>
              <a:rPr lang="en-US" sz="1600" dirty="0">
                <a:solidFill>
                  <a:srgbClr val="FFFFFF"/>
                </a:solidFill>
                <a:latin typeface="Verdana" pitchFamily="34" charset="0"/>
                <a:ea typeface="Verdana" pitchFamily="34" charset="0"/>
                <a:cs typeface="Verdana" pitchFamily="34" charset="0"/>
              </a:rPr>
              <a:t>Maya Lin, </a:t>
            </a:r>
            <a:r>
              <a:rPr lang="en-US" sz="1600" b="1" i="1" dirty="0">
                <a:solidFill>
                  <a:srgbClr val="FFFFFF"/>
                </a:solidFill>
                <a:latin typeface="Verdana" pitchFamily="34" charset="0"/>
                <a:ea typeface="Verdana" pitchFamily="34" charset="0"/>
                <a:cs typeface="Verdana" pitchFamily="34" charset="0"/>
              </a:rPr>
              <a:t>Vietnam Veterans Memorial</a:t>
            </a:r>
            <a:r>
              <a:rPr lang="en-US" sz="1600" dirty="0">
                <a:solidFill>
                  <a:srgbClr val="FFFFFF"/>
                </a:solidFill>
                <a:latin typeface="Verdana" pitchFamily="34" charset="0"/>
                <a:ea typeface="Verdana" pitchFamily="34" charset="0"/>
                <a:cs typeface="Verdana" pitchFamily="34" charset="0"/>
              </a:rPr>
              <a:t>, 1984. Black granite, two walls each 246' (75 m) long, rising to an apex of 10' 1" (3 m). Washington, D.C.</a:t>
            </a:r>
          </a:p>
        </p:txBody>
      </p:sp>
    </p:spTree>
    <p:extLst>
      <p:ext uri="{BB962C8B-B14F-4D97-AF65-F5344CB8AC3E}">
        <p14:creationId xmlns:p14="http://schemas.microsoft.com/office/powerpoint/2010/main" val="1724661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1600" i="1" dirty="0">
                <a:latin typeface="Verdana" panose="020B0604030504040204" pitchFamily="34" charset="0"/>
                <a:ea typeface="Verdana" panose="020B0604030504040204" pitchFamily="34" charset="0"/>
                <a:cs typeface="Verdana" panose="020B0604030504040204" pitchFamily="34" charset="0"/>
              </a:rPr>
              <a:t>History of the Main Complaint </a:t>
            </a:r>
            <a:r>
              <a:rPr lang="en-US" sz="1600" dirty="0">
                <a:latin typeface="Verdana" panose="020B0604030504040204" pitchFamily="34" charset="0"/>
                <a:ea typeface="Verdana" panose="020B0604030504040204" pitchFamily="34" charset="0"/>
                <a:cs typeface="Verdana" panose="020B0604030504040204" pitchFamily="34" charset="0"/>
              </a:rPr>
              <a:t>(1996). William Kentridge discusses how artists draw upon tragedy as subject matter for their work and how drawing itself can be a compassionate act.</a:t>
            </a:r>
          </a:p>
        </p:txBody>
      </p:sp>
      <p:pic>
        <p:nvPicPr>
          <p:cNvPr id="3" name="m1oK5LMJ3zY"/>
          <p:cNvPicPr>
            <a:picLocks noRot="1" noChangeAspect="1"/>
          </p:cNvPicPr>
          <p:nvPr>
            <a:videoFile r:link="rId1"/>
          </p:nvPr>
        </p:nvPicPr>
        <p:blipFill>
          <a:blip r:embed="rId3"/>
          <a:stretch>
            <a:fillRect/>
          </a:stretch>
        </p:blipFill>
        <p:spPr>
          <a:xfrm>
            <a:off x="1458097" y="1417638"/>
            <a:ext cx="9031416" cy="5080171"/>
          </a:xfrm>
          <a:prstGeom prst="rect">
            <a:avLst/>
          </a:prstGeom>
        </p:spPr>
      </p:pic>
    </p:spTree>
    <p:extLst>
      <p:ext uri="{BB962C8B-B14F-4D97-AF65-F5344CB8AC3E}">
        <p14:creationId xmlns:p14="http://schemas.microsoft.com/office/powerpoint/2010/main" val="982360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1514000" y="2140297"/>
            <a:ext cx="2140059"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Verdana" pitchFamily="34" charset="0"/>
                <a:cs typeface="Verdana" pitchFamily="34" charset="0"/>
              </a:rPr>
              <a:t>Rachel Whiteread, </a:t>
            </a:r>
            <a:r>
              <a:rPr kumimoji="0" lang="en-US" sz="1600" b="0" i="1" u="none" strike="noStrike" kern="1200" cap="none" spc="0" normalizeH="0" baseline="0" noProof="0" dirty="0">
                <a:ln>
                  <a:noFill/>
                </a:ln>
                <a:solidFill>
                  <a:srgbClr val="FFFFFF"/>
                </a:solidFill>
                <a:effectLst/>
                <a:uLnTx/>
                <a:uFillTx/>
                <a:latin typeface="Verdana" pitchFamily="34" charset="0"/>
                <a:ea typeface="Verdana" pitchFamily="34" charset="0"/>
                <a:cs typeface="Verdana" pitchFamily="34" charset="0"/>
              </a:rPr>
              <a:t>House</a:t>
            </a:r>
            <a:r>
              <a:rPr kumimoji="0" lang="en-US" sz="1600" b="0" i="0" u="none" strike="noStrike" kern="1200" cap="none" spc="0" normalizeH="0" baseline="0" noProof="0" dirty="0">
                <a:ln>
                  <a:noFill/>
                </a:ln>
                <a:solidFill>
                  <a:srgbClr val="FFFFFF"/>
                </a:solidFill>
                <a:effectLst/>
                <a:uLnTx/>
                <a:uFillTx/>
                <a:latin typeface="Verdana" pitchFamily="34" charset="0"/>
                <a:ea typeface="Verdana" pitchFamily="34" charset="0"/>
                <a:cs typeface="Verdana" pitchFamily="34" charset="0"/>
              </a:rPr>
              <a:t>, 1993. Grove Road, East London. Concrete, full size cast. Commissioned and produced by Artangel</a:t>
            </a:r>
          </a:p>
        </p:txBody>
      </p:sp>
    </p:spTree>
    <p:extLst>
      <p:ext uri="{BB962C8B-B14F-4D97-AF65-F5344CB8AC3E}">
        <p14:creationId xmlns:p14="http://schemas.microsoft.com/office/powerpoint/2010/main" val="1556689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274638"/>
            <a:ext cx="8229600" cy="639762"/>
          </a:xfrm>
        </p:spPr>
        <p:txBody>
          <a:bodyPr/>
          <a:lstStyle/>
          <a:p>
            <a:pPr eaLnBrk="1" hangingPunct="1"/>
            <a:r>
              <a:rPr lang="en-US" sz="1600" b="1"/>
              <a:t>Rachel Whiteread</a:t>
            </a:r>
            <a:r>
              <a:rPr lang="en-US" sz="1600"/>
              <a:t> (British b. 1963) </a:t>
            </a:r>
            <a:r>
              <a:rPr lang="en-US" sz="1600" i="1"/>
              <a:t>House </a:t>
            </a:r>
            <a:r>
              <a:rPr lang="en-US" sz="1600"/>
              <a:t>[East London], 1993-4</a:t>
            </a:r>
          </a:p>
        </p:txBody>
      </p:sp>
      <p:pic>
        <p:nvPicPr>
          <p:cNvPr id="20483" name="Picture 5" descr="Whiteread_Rachel_House_with_other_houses_1993"/>
          <p:cNvPicPr>
            <a:picLocks noChangeAspect="1" noChangeArrowheads="1"/>
          </p:cNvPicPr>
          <p:nvPr/>
        </p:nvPicPr>
        <p:blipFill>
          <a:blip r:embed="rId2" cstate="print"/>
          <a:srcRect/>
          <a:stretch>
            <a:fillRect/>
          </a:stretch>
        </p:blipFill>
        <p:spPr bwMode="auto">
          <a:xfrm>
            <a:off x="2133600" y="4956176"/>
            <a:ext cx="5562600" cy="1901825"/>
          </a:xfrm>
          <a:prstGeom prst="rect">
            <a:avLst/>
          </a:prstGeom>
          <a:noFill/>
          <a:ln w="9525">
            <a:noFill/>
            <a:miter lim="800000"/>
            <a:headEnd/>
            <a:tailEnd/>
          </a:ln>
        </p:spPr>
      </p:pic>
      <p:pic>
        <p:nvPicPr>
          <p:cNvPr id="20484" name="Picture 6" descr="whiteread_pre_house"/>
          <p:cNvPicPr>
            <a:picLocks noChangeAspect="1" noChangeArrowheads="1"/>
          </p:cNvPicPr>
          <p:nvPr/>
        </p:nvPicPr>
        <p:blipFill>
          <a:blip r:embed="rId3" cstate="print"/>
          <a:srcRect/>
          <a:stretch>
            <a:fillRect/>
          </a:stretch>
        </p:blipFill>
        <p:spPr bwMode="auto">
          <a:xfrm>
            <a:off x="7848600" y="5002214"/>
            <a:ext cx="2209800" cy="1855787"/>
          </a:xfrm>
          <a:prstGeom prst="rect">
            <a:avLst/>
          </a:prstGeom>
          <a:noFill/>
          <a:ln w="9525">
            <a:noFill/>
            <a:miter lim="800000"/>
            <a:headEnd/>
            <a:tailEnd/>
          </a:ln>
        </p:spPr>
      </p:pic>
      <p:pic>
        <p:nvPicPr>
          <p:cNvPr id="20485" name="Picture 7" descr="whiteread_house_withcarsandPeople_1993"/>
          <p:cNvPicPr>
            <a:picLocks noChangeAspect="1" noChangeArrowheads="1"/>
          </p:cNvPicPr>
          <p:nvPr/>
        </p:nvPicPr>
        <p:blipFill>
          <a:blip r:embed="rId4" cstate="print">
            <a:lum contrast="24000"/>
          </a:blip>
          <a:srcRect/>
          <a:stretch>
            <a:fillRect/>
          </a:stretch>
        </p:blipFill>
        <p:spPr bwMode="auto">
          <a:xfrm>
            <a:off x="3048000" y="990601"/>
            <a:ext cx="5867400" cy="3743325"/>
          </a:xfrm>
          <a:prstGeom prst="rect">
            <a:avLst/>
          </a:prstGeom>
          <a:noFill/>
          <a:ln w="9525">
            <a:noFill/>
            <a:miter lim="800000"/>
            <a:headEnd/>
            <a:tailEnd/>
          </a:ln>
        </p:spPr>
      </p:pic>
    </p:spTree>
    <p:extLst>
      <p:ext uri="{BB962C8B-B14F-4D97-AF65-F5344CB8AC3E}">
        <p14:creationId xmlns:p14="http://schemas.microsoft.com/office/powerpoint/2010/main" val="1145308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Whiteread_Rachel_House_being_destroyed_1993"/>
          <p:cNvPicPr>
            <a:picLocks noChangeAspect="1" noChangeArrowheads="1"/>
          </p:cNvPicPr>
          <p:nvPr/>
        </p:nvPicPr>
        <p:blipFill>
          <a:blip r:embed="rId2" cstate="print"/>
          <a:srcRect/>
          <a:stretch>
            <a:fillRect/>
          </a:stretch>
        </p:blipFill>
        <p:spPr bwMode="auto">
          <a:xfrm>
            <a:off x="4114801" y="304800"/>
            <a:ext cx="3541713" cy="6343650"/>
          </a:xfrm>
          <a:prstGeom prst="rect">
            <a:avLst/>
          </a:prstGeom>
          <a:noFill/>
          <a:ln w="9525">
            <a:noFill/>
            <a:miter lim="800000"/>
            <a:headEnd/>
            <a:tailEnd/>
          </a:ln>
        </p:spPr>
      </p:pic>
      <p:sp>
        <p:nvSpPr>
          <p:cNvPr id="22531" name="Text Box 5"/>
          <p:cNvSpPr txBox="1">
            <a:spLocks noChangeArrowheads="1"/>
          </p:cNvSpPr>
          <p:nvPr/>
        </p:nvSpPr>
        <p:spPr bwMode="auto">
          <a:xfrm>
            <a:off x="8137526" y="2422526"/>
            <a:ext cx="2068513" cy="581025"/>
          </a:xfrm>
          <a:prstGeom prst="rect">
            <a:avLst/>
          </a:prstGeom>
          <a:noFill/>
          <a:ln w="9525">
            <a:noFill/>
            <a:miter lim="800000"/>
            <a:headEnd/>
            <a:tailEnd/>
          </a:ln>
        </p:spPr>
        <p:txBody>
          <a:bodyPr wrap="none">
            <a:spAutoFit/>
          </a:bodyPr>
          <a:lstStyle/>
          <a:p>
            <a:r>
              <a:rPr lang="en-US" sz="1600">
                <a:solidFill>
                  <a:srgbClr val="FFFFFF"/>
                </a:solidFill>
              </a:rPr>
              <a:t>Demolition of </a:t>
            </a:r>
            <a:r>
              <a:rPr lang="en-US" sz="1600" i="1">
                <a:solidFill>
                  <a:srgbClr val="FFFFFF"/>
                </a:solidFill>
              </a:rPr>
              <a:t>House</a:t>
            </a:r>
            <a:r>
              <a:rPr lang="en-US" sz="1600">
                <a:solidFill>
                  <a:srgbClr val="FFFFFF"/>
                </a:solidFill>
              </a:rPr>
              <a:t> </a:t>
            </a:r>
          </a:p>
          <a:p>
            <a:r>
              <a:rPr lang="en-US" sz="1600">
                <a:solidFill>
                  <a:srgbClr val="FFFFFF"/>
                </a:solidFill>
              </a:rPr>
              <a:t>on January 11, 1993</a:t>
            </a:r>
          </a:p>
        </p:txBody>
      </p:sp>
    </p:spTree>
    <p:extLst>
      <p:ext uri="{BB962C8B-B14F-4D97-AF65-F5344CB8AC3E}">
        <p14:creationId xmlns:p14="http://schemas.microsoft.com/office/powerpoint/2010/main" val="3691663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562600" y="274638"/>
            <a:ext cx="4648200" cy="1143000"/>
          </a:xfrm>
        </p:spPr>
        <p:txBody>
          <a:bodyPr/>
          <a:lstStyle/>
          <a:p>
            <a:pPr eaLnBrk="1" hangingPunct="1"/>
            <a:r>
              <a:rPr lang="en-US" sz="1600" b="1"/>
              <a:t>Rachel Whiteread</a:t>
            </a:r>
            <a:r>
              <a:rPr lang="en-US" sz="1600"/>
              <a:t>, </a:t>
            </a:r>
            <a:r>
              <a:rPr lang="en-US" sz="1600" i="1"/>
              <a:t>House</a:t>
            </a:r>
            <a:r>
              <a:rPr lang="en-US" sz="1600"/>
              <a:t>, 1993, (left) before and after casting</a:t>
            </a:r>
            <a:br>
              <a:rPr lang="en-US" sz="1600"/>
            </a:br>
            <a:r>
              <a:rPr lang="en-US" sz="1600"/>
              <a:t>(below) casting process</a:t>
            </a:r>
          </a:p>
        </p:txBody>
      </p:sp>
      <p:pic>
        <p:nvPicPr>
          <p:cNvPr id="21507" name="Picture 4" descr="whiteread_House_before_and_after_casting_Sept_Nov_1993"/>
          <p:cNvPicPr>
            <a:picLocks noGrp="1" noChangeAspect="1" noChangeArrowheads="1"/>
          </p:cNvPicPr>
          <p:nvPr>
            <p:ph type="body" idx="1"/>
          </p:nvPr>
        </p:nvPicPr>
        <p:blipFill>
          <a:blip r:embed="rId2" cstate="print"/>
          <a:srcRect/>
          <a:stretch>
            <a:fillRect/>
          </a:stretch>
        </p:blipFill>
        <p:spPr>
          <a:xfrm>
            <a:off x="1905001" y="228600"/>
            <a:ext cx="3205163" cy="3886200"/>
          </a:xfrm>
          <a:noFill/>
        </p:spPr>
      </p:pic>
      <p:pic>
        <p:nvPicPr>
          <p:cNvPr id="21508" name="Picture 5" descr="Whiteread_House_Interior_detail_casting_process_1993"/>
          <p:cNvPicPr>
            <a:picLocks noChangeAspect="1" noChangeArrowheads="1"/>
          </p:cNvPicPr>
          <p:nvPr/>
        </p:nvPicPr>
        <p:blipFill>
          <a:blip r:embed="rId3" cstate="print"/>
          <a:srcRect/>
          <a:stretch>
            <a:fillRect/>
          </a:stretch>
        </p:blipFill>
        <p:spPr bwMode="auto">
          <a:xfrm>
            <a:off x="6553200" y="1828801"/>
            <a:ext cx="3600450" cy="2251075"/>
          </a:xfrm>
          <a:prstGeom prst="rect">
            <a:avLst/>
          </a:prstGeom>
          <a:noFill/>
          <a:ln w="9525">
            <a:noFill/>
            <a:miter lim="800000"/>
            <a:headEnd/>
            <a:tailEnd/>
          </a:ln>
        </p:spPr>
      </p:pic>
      <p:pic>
        <p:nvPicPr>
          <p:cNvPr id="21509" name="Picture 6" descr="Whiteread_Rachel_House_pouring_concrete_1993"/>
          <p:cNvPicPr>
            <a:picLocks noChangeAspect="1" noChangeArrowheads="1"/>
          </p:cNvPicPr>
          <p:nvPr/>
        </p:nvPicPr>
        <p:blipFill>
          <a:blip r:embed="rId4" cstate="print"/>
          <a:srcRect/>
          <a:stretch>
            <a:fillRect/>
          </a:stretch>
        </p:blipFill>
        <p:spPr bwMode="auto">
          <a:xfrm>
            <a:off x="4114800" y="4267201"/>
            <a:ext cx="6172200" cy="2417763"/>
          </a:xfrm>
          <a:prstGeom prst="rect">
            <a:avLst/>
          </a:prstGeom>
          <a:noFill/>
          <a:ln w="9525">
            <a:noFill/>
            <a:miter lim="800000"/>
            <a:headEnd/>
            <a:tailEnd/>
          </a:ln>
        </p:spPr>
      </p:pic>
    </p:spTree>
    <p:extLst>
      <p:ext uri="{BB962C8B-B14F-4D97-AF65-F5344CB8AC3E}">
        <p14:creationId xmlns:p14="http://schemas.microsoft.com/office/powerpoint/2010/main" val="3375164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09.jpg"/>
          <p:cNvPicPr>
            <a:picLocks noChangeAspect="1"/>
          </p:cNvPicPr>
          <p:nvPr/>
        </p:nvPicPr>
        <p:blipFill rotWithShape="1">
          <a:blip r:embed="rId3" cstate="print">
            <a:extLst>
              <a:ext uri="{28A0092B-C50C-407E-A947-70E740481C1C}">
                <a14:useLocalDpi xmlns:a14="http://schemas.microsoft.com/office/drawing/2010/main" val="0"/>
              </a:ext>
            </a:extLst>
          </a:blip>
          <a:srcRect l="3511" t="8227" r="3332" b="7832"/>
          <a:stretch/>
        </p:blipFill>
        <p:spPr>
          <a:xfrm>
            <a:off x="1893692" y="202223"/>
            <a:ext cx="8404616" cy="5679831"/>
          </a:xfrm>
          <a:prstGeom prst="rect">
            <a:avLst/>
          </a:prstGeom>
        </p:spPr>
      </p:pic>
      <p:sp>
        <p:nvSpPr>
          <p:cNvPr id="3" name="Rectangle 2"/>
          <p:cNvSpPr/>
          <p:nvPr/>
        </p:nvSpPr>
        <p:spPr>
          <a:xfrm>
            <a:off x="631581" y="6251221"/>
            <a:ext cx="10928838"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Rachel </a:t>
            </a:r>
            <a:r>
              <a:rPr kumimoji="0" lang="en-US" sz="1400" b="0" i="0" u="none" strike="noStrike" kern="1200" cap="none" spc="0" normalizeH="0" baseline="0" noProof="0" dirty="0" err="1">
                <a:ln>
                  <a:noFill/>
                </a:ln>
                <a:solidFill>
                  <a:srgbClr val="FFFFFF"/>
                </a:solidFill>
                <a:effectLst/>
                <a:uLnTx/>
                <a:uFillTx/>
                <a:latin typeface="Arial"/>
                <a:ea typeface="+mn-ea"/>
                <a:cs typeface="+mn-cs"/>
              </a:rPr>
              <a:t>Whiteread</a:t>
            </a:r>
            <a:r>
              <a:rPr kumimoji="0" lang="en-US" sz="1400" b="0" i="0" u="none" strike="noStrike" kern="1200" cap="none" spc="0" normalizeH="0" baseline="0" noProof="0" dirty="0">
                <a:ln>
                  <a:noFill/>
                </a:ln>
                <a:solidFill>
                  <a:srgbClr val="FFFFFF"/>
                </a:solidFill>
                <a:effectLst/>
                <a:uLnTx/>
                <a:uFillTx/>
                <a:latin typeface="Arial"/>
                <a:ea typeface="+mn-ea"/>
                <a:cs typeface="+mn-cs"/>
              </a:rPr>
              <a:t>, </a:t>
            </a:r>
            <a:r>
              <a:rPr kumimoji="0" lang="en-US" sz="1400" b="1" i="1" u="none" strike="noStrike" kern="1200" cap="none" spc="0" normalizeH="0" baseline="0" noProof="0" dirty="0">
                <a:ln>
                  <a:noFill/>
                </a:ln>
                <a:solidFill>
                  <a:srgbClr val="FFFFFF"/>
                </a:solidFill>
                <a:effectLst/>
                <a:uLnTx/>
                <a:uFillTx/>
                <a:latin typeface="Arial"/>
                <a:ea typeface="+mn-ea"/>
                <a:cs typeface="+mn-cs"/>
              </a:rPr>
              <a:t>Holocaust Memorial</a:t>
            </a:r>
            <a:r>
              <a:rPr kumimoji="0" lang="en-US" sz="1400" b="0" i="0" u="none" strike="noStrike" kern="1200" cap="none" spc="0" normalizeH="0" baseline="0" noProof="0" dirty="0">
                <a:ln>
                  <a:noFill/>
                </a:ln>
                <a:solidFill>
                  <a:srgbClr val="FFFFFF"/>
                </a:solidFill>
                <a:effectLst/>
                <a:uLnTx/>
                <a:uFillTx/>
                <a:latin typeface="Arial"/>
                <a:ea typeface="+mn-ea"/>
                <a:cs typeface="+mn-cs"/>
              </a:rPr>
              <a:t>, 1995–2000. </a:t>
            </a:r>
            <a:r>
              <a:rPr kumimoji="0" lang="en-US" sz="1400" b="0" i="0" u="none" strike="noStrike" kern="1200" cap="none" spc="0" normalizeH="0" baseline="0" noProof="0" dirty="0" err="1">
                <a:ln>
                  <a:noFill/>
                </a:ln>
                <a:solidFill>
                  <a:srgbClr val="FFFFFF"/>
                </a:solidFill>
                <a:effectLst/>
                <a:uLnTx/>
                <a:uFillTx/>
                <a:latin typeface="Arial"/>
                <a:ea typeface="+mn-ea"/>
                <a:cs typeface="+mn-cs"/>
              </a:rPr>
              <a:t>Judenplatz</a:t>
            </a:r>
            <a:r>
              <a:rPr kumimoji="0" lang="en-US" sz="1400" b="0" i="0" u="none" strike="noStrike" kern="1200" cap="none" spc="0" normalizeH="0" baseline="0" noProof="0" dirty="0">
                <a:ln>
                  <a:noFill/>
                </a:ln>
                <a:solidFill>
                  <a:srgbClr val="FFFFFF"/>
                </a:solidFill>
                <a:effectLst/>
                <a:uLnTx/>
                <a:uFillTx/>
                <a:latin typeface="Arial"/>
                <a:ea typeface="+mn-ea"/>
                <a:cs typeface="+mn-cs"/>
              </a:rPr>
              <a:t>, Vienna. Concrete, 153 1∕2 x 296 1∕8 x 416 1∕2"</a:t>
            </a:r>
          </a:p>
        </p:txBody>
      </p:sp>
    </p:spTree>
    <p:extLst>
      <p:ext uri="{BB962C8B-B14F-4D97-AF65-F5344CB8AC3E}">
        <p14:creationId xmlns:p14="http://schemas.microsoft.com/office/powerpoint/2010/main" val="819695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walker_kara_noMereWordsCanAdequatelyDescribe_SFMoMA_1999"/>
          <p:cNvPicPr>
            <a:picLocks noChangeAspect="1" noChangeArrowheads="1"/>
          </p:cNvPicPr>
          <p:nvPr/>
        </p:nvPicPr>
        <p:blipFill>
          <a:blip r:embed="rId2" cstate="print"/>
          <a:srcRect/>
          <a:stretch>
            <a:fillRect/>
          </a:stretch>
        </p:blipFill>
        <p:spPr bwMode="auto">
          <a:xfrm>
            <a:off x="2682496" y="1459523"/>
            <a:ext cx="6666854" cy="5108331"/>
          </a:xfrm>
          <a:prstGeom prst="rect">
            <a:avLst/>
          </a:prstGeom>
          <a:noFill/>
          <a:ln w="9525">
            <a:noFill/>
            <a:miter lim="800000"/>
            <a:headEnd/>
            <a:tailEnd/>
          </a:ln>
        </p:spPr>
      </p:pic>
      <p:sp>
        <p:nvSpPr>
          <p:cNvPr id="47107" name="Rectangle 8"/>
          <p:cNvSpPr>
            <a:spLocks noGrp="1" noChangeArrowheads="1"/>
          </p:cNvSpPr>
          <p:nvPr>
            <p:ph type="title"/>
          </p:nvPr>
        </p:nvSpPr>
        <p:spPr>
          <a:xfrm>
            <a:off x="404446" y="0"/>
            <a:ext cx="11315700" cy="1524000"/>
          </a:xfrm>
          <a:noFill/>
        </p:spPr>
        <p:txBody>
          <a:bodyPr/>
          <a:lstStyle/>
          <a:p>
            <a:pPr algn="l" eaLnBrk="1" hangingPunct="1"/>
            <a:r>
              <a:rPr lang="en-US" sz="1600" b="1" dirty="0"/>
              <a:t>Kara Walker </a:t>
            </a:r>
            <a:r>
              <a:rPr lang="en-US" sz="1600" dirty="0"/>
              <a:t>(US b. 1969),  </a:t>
            </a:r>
            <a:r>
              <a:rPr lang="en-US" sz="1600" i="1" dirty="0"/>
              <a:t>No Mere Words Can Adequately Reflect The Remorse this Negress Feels at Having Been Cast into such a lowly state by her former Masters and so it is with a Humble Heart that She Brings about Their Physical Ruin and Earthly Demise</a:t>
            </a:r>
            <a:r>
              <a:rPr lang="en-US" sz="1600" dirty="0"/>
              <a:t>, 1999. Installation view at the California College of Arts and Crafts, Oakland, California. Cut paper and adhesive on painted wall, 10 x 65 feet. SFMoMA collection</a:t>
            </a:r>
          </a:p>
        </p:txBody>
      </p:sp>
    </p:spTree>
    <p:extLst>
      <p:ext uri="{BB962C8B-B14F-4D97-AF65-F5344CB8AC3E}">
        <p14:creationId xmlns:p14="http://schemas.microsoft.com/office/powerpoint/2010/main" val="3663346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03.jpg"/>
          <p:cNvPicPr>
            <a:picLocks noChangeAspect="1"/>
          </p:cNvPicPr>
          <p:nvPr/>
        </p:nvPicPr>
        <p:blipFill>
          <a:blip r:embed="rId3" cstate="print">
            <a:extLst>
              <a:ext uri="{28A0092B-C50C-407E-A947-70E740481C1C}">
                <a14:useLocalDpi xmlns:a14="http://schemas.microsoft.com/office/drawing/2010/main" val="0"/>
              </a:ext>
            </a:extLst>
          </a:blip>
          <a:srcRect t="7778" b="7778"/>
          <a:stretch>
            <a:fillRect/>
          </a:stretch>
        </p:blipFill>
        <p:spPr>
          <a:xfrm>
            <a:off x="1524000" y="76200"/>
            <a:ext cx="9144000" cy="5791200"/>
          </a:xfrm>
          <a:prstGeom prst="rect">
            <a:avLst/>
          </a:prstGeom>
        </p:spPr>
      </p:pic>
      <p:sp>
        <p:nvSpPr>
          <p:cNvPr id="3" name="Rectangle 2"/>
          <p:cNvSpPr/>
          <p:nvPr/>
        </p:nvSpPr>
        <p:spPr>
          <a:xfrm>
            <a:off x="1752600" y="6096001"/>
            <a:ext cx="8686800" cy="584775"/>
          </a:xfrm>
          <a:prstGeom prst="rect">
            <a:avLst/>
          </a:prstGeom>
        </p:spPr>
        <p:txBody>
          <a:bodyPr wrap="square">
            <a:spAutoFit/>
          </a:bodyPr>
          <a:lstStyle/>
          <a:p>
            <a:pPr algn="ctr"/>
            <a:r>
              <a:rPr lang="en-US" sz="1600" b="1" dirty="0">
                <a:solidFill>
                  <a:srgbClr val="FFFFFF"/>
                </a:solidFill>
                <a:latin typeface="Verdana" pitchFamily="34" charset="0"/>
                <a:ea typeface="Verdana" pitchFamily="34" charset="0"/>
                <a:cs typeface="Verdana" pitchFamily="34" charset="0"/>
              </a:rPr>
              <a:t>Frederick Hart</a:t>
            </a:r>
            <a:r>
              <a:rPr lang="en-US" sz="1600" dirty="0">
                <a:solidFill>
                  <a:srgbClr val="FFFFFF"/>
                </a:solidFill>
                <a:latin typeface="Verdana" pitchFamily="34" charset="0"/>
                <a:ea typeface="Verdana" pitchFamily="34" charset="0"/>
                <a:cs typeface="Verdana" pitchFamily="34" charset="0"/>
              </a:rPr>
              <a:t>, </a:t>
            </a:r>
            <a:r>
              <a:rPr lang="en-US" sz="1600" i="1" dirty="0">
                <a:solidFill>
                  <a:srgbClr val="FFFFFF"/>
                </a:solidFill>
                <a:latin typeface="Verdana" pitchFamily="34" charset="0"/>
                <a:ea typeface="Verdana" pitchFamily="34" charset="0"/>
                <a:cs typeface="Verdana" pitchFamily="34" charset="0"/>
              </a:rPr>
              <a:t>The Three Soldiers</a:t>
            </a:r>
            <a:r>
              <a:rPr lang="en-US" sz="1600" dirty="0">
                <a:solidFill>
                  <a:srgbClr val="FFFFFF"/>
                </a:solidFill>
                <a:latin typeface="Verdana" pitchFamily="34" charset="0"/>
                <a:ea typeface="Verdana" pitchFamily="34" charset="0"/>
                <a:cs typeface="Verdana" pitchFamily="34" charset="0"/>
              </a:rPr>
              <a:t>, 1982–84. Bronze sculpture with black Indian granite base, (sculpture only) 96 x 60 x 36"  Washington, D.C.</a:t>
            </a:r>
          </a:p>
        </p:txBody>
      </p:sp>
    </p:spTree>
    <p:extLst>
      <p:ext uri="{BB962C8B-B14F-4D97-AF65-F5344CB8AC3E}">
        <p14:creationId xmlns:p14="http://schemas.microsoft.com/office/powerpoint/2010/main" val="2616274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81200" y="90000"/>
            <a:ext cx="8229600" cy="1020762"/>
          </a:xfrm>
        </p:spPr>
        <p:txBody>
          <a:bodyPr/>
          <a:lstStyle/>
          <a:p>
            <a:pPr eaLnBrk="1" hangingPunct="1"/>
            <a:r>
              <a:rPr lang="en-US" sz="1600" b="1" dirty="0">
                <a:latin typeface="Verdana" pitchFamily="34" charset="0"/>
              </a:rPr>
              <a:t>Richard Serra</a:t>
            </a:r>
            <a:r>
              <a:rPr lang="en-US" sz="1600" dirty="0">
                <a:latin typeface="Verdana" pitchFamily="34" charset="0"/>
              </a:rPr>
              <a:t>, </a:t>
            </a:r>
            <a:r>
              <a:rPr lang="en-US" sz="1600" i="1" dirty="0">
                <a:latin typeface="Verdana" pitchFamily="34" charset="0"/>
              </a:rPr>
              <a:t>Tilted Arc</a:t>
            </a:r>
            <a:r>
              <a:rPr lang="en-US" sz="1600" dirty="0">
                <a:latin typeface="Verdana" pitchFamily="34" charset="0"/>
              </a:rPr>
              <a:t>, 12ft x 120 ft x 2.5 in, </a:t>
            </a:r>
            <a:r>
              <a:rPr lang="en-US" sz="1600" dirty="0" err="1">
                <a:latin typeface="Verdana" pitchFamily="34" charset="0"/>
              </a:rPr>
              <a:t>cor</a:t>
            </a:r>
            <a:r>
              <a:rPr lang="en-US" sz="1600" dirty="0">
                <a:latin typeface="Verdana" pitchFamily="34" charset="0"/>
              </a:rPr>
              <a:t>-ten steel, Federal Plaza, NYC, 1981-1989, Site-specific commissioned public artwork</a:t>
            </a:r>
          </a:p>
        </p:txBody>
      </p:sp>
      <p:pic>
        <p:nvPicPr>
          <p:cNvPr id="25603" name="Picture 4" descr="serra_tiltedarc_1981"/>
          <p:cNvPicPr>
            <a:picLocks noChangeAspect="1" noChangeArrowheads="1"/>
          </p:cNvPicPr>
          <p:nvPr/>
        </p:nvPicPr>
        <p:blipFill>
          <a:blip r:embed="rId2" cstate="print"/>
          <a:srcRect/>
          <a:stretch>
            <a:fillRect/>
          </a:stretch>
        </p:blipFill>
        <p:spPr bwMode="auto">
          <a:xfrm>
            <a:off x="768750" y="1312984"/>
            <a:ext cx="7724618" cy="4856286"/>
          </a:xfrm>
          <a:prstGeom prst="rect">
            <a:avLst/>
          </a:prstGeom>
          <a:noFill/>
          <a:ln w="9525">
            <a:noFill/>
            <a:miter lim="800000"/>
            <a:headEnd/>
            <a:tailEnd/>
          </a:ln>
        </p:spPr>
      </p:pic>
      <p:pic>
        <p:nvPicPr>
          <p:cNvPr id="25604" name="Picture 5" descr="serra_Titled_Arc-Cor-ten-steel-1981"/>
          <p:cNvPicPr>
            <a:picLocks noChangeAspect="1" noChangeArrowheads="1"/>
          </p:cNvPicPr>
          <p:nvPr/>
        </p:nvPicPr>
        <p:blipFill>
          <a:blip r:embed="rId3" cstate="print"/>
          <a:srcRect/>
          <a:stretch>
            <a:fillRect/>
          </a:stretch>
        </p:blipFill>
        <p:spPr bwMode="auto">
          <a:xfrm>
            <a:off x="7913077" y="4032738"/>
            <a:ext cx="3733800" cy="2408238"/>
          </a:xfrm>
          <a:prstGeom prst="rect">
            <a:avLst/>
          </a:prstGeom>
          <a:noFill/>
          <a:ln w="9525">
            <a:noFill/>
            <a:miter lim="800000"/>
            <a:headEnd/>
            <a:tailEnd/>
          </a:ln>
        </p:spPr>
      </p:pic>
    </p:spTree>
    <p:extLst>
      <p:ext uri="{BB962C8B-B14F-4D97-AF65-F5344CB8AC3E}">
        <p14:creationId xmlns:p14="http://schemas.microsoft.com/office/powerpoint/2010/main" val="2946100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nyc-architecture.com/SCC/javits04.jpg"/>
          <p:cNvPicPr>
            <a:picLocks noChangeAspect="1" noChangeArrowheads="1"/>
          </p:cNvPicPr>
          <p:nvPr/>
        </p:nvPicPr>
        <p:blipFill>
          <a:blip r:embed="rId2" cstate="print"/>
          <a:srcRect/>
          <a:stretch>
            <a:fillRect/>
          </a:stretch>
        </p:blipFill>
        <p:spPr bwMode="auto">
          <a:xfrm>
            <a:off x="3657601" y="381001"/>
            <a:ext cx="4505325" cy="5743575"/>
          </a:xfrm>
          <a:prstGeom prst="rect">
            <a:avLst/>
          </a:prstGeom>
          <a:noFill/>
          <a:ln w="9525">
            <a:noFill/>
            <a:miter lim="800000"/>
            <a:headEnd/>
            <a:tailEnd/>
          </a:ln>
        </p:spPr>
      </p:pic>
      <p:sp>
        <p:nvSpPr>
          <p:cNvPr id="26627" name="TextBox 4"/>
          <p:cNvSpPr txBox="1">
            <a:spLocks noChangeArrowheads="1"/>
          </p:cNvSpPr>
          <p:nvPr/>
        </p:nvSpPr>
        <p:spPr bwMode="auto">
          <a:xfrm>
            <a:off x="2905126" y="6324600"/>
            <a:ext cx="5705475" cy="369888"/>
          </a:xfrm>
          <a:prstGeom prst="rect">
            <a:avLst/>
          </a:prstGeom>
          <a:noFill/>
          <a:ln w="9525">
            <a:noFill/>
            <a:miter lim="800000"/>
            <a:headEnd/>
            <a:tailEnd/>
          </a:ln>
        </p:spPr>
        <p:txBody>
          <a:bodyPr wrap="none">
            <a:spAutoFit/>
          </a:bodyPr>
          <a:lstStyle/>
          <a:p>
            <a:r>
              <a:rPr lang="en-US">
                <a:solidFill>
                  <a:srgbClr val="FFFFFF"/>
                </a:solidFill>
              </a:rPr>
              <a:t>GSA = New York City General Services Administration</a:t>
            </a:r>
          </a:p>
        </p:txBody>
      </p:sp>
    </p:spTree>
    <p:extLst>
      <p:ext uri="{BB962C8B-B14F-4D97-AF65-F5344CB8AC3E}">
        <p14:creationId xmlns:p14="http://schemas.microsoft.com/office/powerpoint/2010/main" val="234846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n_Maya_Vietnam_Memorial_man_touching_wall"/>
          <p:cNvPicPr>
            <a:picLocks noChangeAspect="1" noChangeArrowheads="1"/>
          </p:cNvPicPr>
          <p:nvPr/>
        </p:nvPicPr>
        <p:blipFill>
          <a:blip r:embed="rId2" cstate="print">
            <a:lum contrast="20000"/>
          </a:blip>
          <a:srcRect/>
          <a:stretch>
            <a:fillRect/>
          </a:stretch>
        </p:blipFill>
        <p:spPr bwMode="auto">
          <a:xfrm>
            <a:off x="3778250" y="0"/>
            <a:ext cx="4402138" cy="6858000"/>
          </a:xfrm>
          <a:prstGeom prst="rect">
            <a:avLst/>
          </a:prstGeom>
          <a:noFill/>
          <a:ln w="9525">
            <a:noFill/>
            <a:miter lim="800000"/>
            <a:headEnd/>
            <a:tailEnd/>
          </a:ln>
        </p:spPr>
      </p:pic>
    </p:spTree>
    <p:extLst>
      <p:ext uri="{BB962C8B-B14F-4D97-AF65-F5344CB8AC3E}">
        <p14:creationId xmlns:p14="http://schemas.microsoft.com/office/powerpoint/2010/main" val="1031917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erra_Richard_Tilted_Arc_before_and_after_removal"/>
          <p:cNvPicPr>
            <a:picLocks noChangeAspect="1" noChangeArrowheads="1"/>
          </p:cNvPicPr>
          <p:nvPr/>
        </p:nvPicPr>
        <p:blipFill>
          <a:blip r:embed="rId2" cstate="print"/>
          <a:srcRect/>
          <a:stretch>
            <a:fillRect/>
          </a:stretch>
        </p:blipFill>
        <p:spPr bwMode="auto">
          <a:xfrm>
            <a:off x="1676400" y="536575"/>
            <a:ext cx="5943600" cy="5697538"/>
          </a:xfrm>
          <a:prstGeom prst="rect">
            <a:avLst/>
          </a:prstGeom>
          <a:noFill/>
          <a:ln w="9525">
            <a:noFill/>
            <a:miter lim="800000"/>
            <a:headEnd/>
            <a:tailEnd/>
          </a:ln>
        </p:spPr>
      </p:pic>
      <p:pic>
        <p:nvPicPr>
          <p:cNvPr id="27651" name="Picture 5" descr="Serra_Richard_GSA_planter_installed_in_Federal_Plaza_after_removal_of_Tilted_Arc_1989"/>
          <p:cNvPicPr>
            <a:picLocks noChangeAspect="1" noChangeArrowheads="1"/>
          </p:cNvPicPr>
          <p:nvPr/>
        </p:nvPicPr>
        <p:blipFill>
          <a:blip r:embed="rId3" cstate="print"/>
          <a:srcRect/>
          <a:stretch>
            <a:fillRect/>
          </a:stretch>
        </p:blipFill>
        <p:spPr bwMode="auto">
          <a:xfrm>
            <a:off x="7620000" y="4114801"/>
            <a:ext cx="2971800" cy="2055813"/>
          </a:xfrm>
          <a:prstGeom prst="rect">
            <a:avLst/>
          </a:prstGeom>
          <a:noFill/>
          <a:ln w="9525">
            <a:noFill/>
            <a:miter lim="800000"/>
            <a:headEnd/>
            <a:tailEnd/>
          </a:ln>
        </p:spPr>
      </p:pic>
      <p:pic>
        <p:nvPicPr>
          <p:cNvPr id="27652" name="Picture 6" descr="serra_tilted_arc_defense_poster"/>
          <p:cNvPicPr>
            <a:picLocks noChangeAspect="1" noChangeArrowheads="1"/>
          </p:cNvPicPr>
          <p:nvPr/>
        </p:nvPicPr>
        <p:blipFill>
          <a:blip r:embed="rId4" cstate="print"/>
          <a:srcRect/>
          <a:stretch>
            <a:fillRect/>
          </a:stretch>
        </p:blipFill>
        <p:spPr bwMode="auto">
          <a:xfrm>
            <a:off x="8305801" y="381000"/>
            <a:ext cx="1674813" cy="2895600"/>
          </a:xfrm>
          <a:prstGeom prst="rect">
            <a:avLst/>
          </a:prstGeom>
          <a:noFill/>
          <a:ln w="9525">
            <a:noFill/>
            <a:miter lim="800000"/>
            <a:headEnd/>
            <a:tailEnd/>
          </a:ln>
        </p:spPr>
      </p:pic>
      <p:sp>
        <p:nvSpPr>
          <p:cNvPr id="27653" name="Text Box 7"/>
          <p:cNvSpPr txBox="1">
            <a:spLocks noChangeArrowheads="1"/>
          </p:cNvSpPr>
          <p:nvPr/>
        </p:nvSpPr>
        <p:spPr bwMode="auto">
          <a:xfrm>
            <a:off x="1524001" y="6248400"/>
            <a:ext cx="8734425" cy="336550"/>
          </a:xfrm>
          <a:prstGeom prst="rect">
            <a:avLst/>
          </a:prstGeom>
          <a:noFill/>
          <a:ln w="9525">
            <a:noFill/>
            <a:miter lim="800000"/>
            <a:headEnd/>
            <a:tailEnd/>
          </a:ln>
        </p:spPr>
        <p:txBody>
          <a:bodyPr wrap="none">
            <a:spAutoFit/>
          </a:bodyPr>
          <a:lstStyle/>
          <a:p>
            <a:r>
              <a:rPr lang="en-US" sz="1600">
                <a:solidFill>
                  <a:srgbClr val="FFFFFF"/>
                </a:solidFill>
              </a:rPr>
              <a:t>Federal Plaza before (above) and after (below) removal of </a:t>
            </a:r>
            <a:r>
              <a:rPr lang="en-US" sz="1600" i="1">
                <a:solidFill>
                  <a:srgbClr val="FFFFFF"/>
                </a:solidFill>
              </a:rPr>
              <a:t>Tilted Arc</a:t>
            </a:r>
            <a:r>
              <a:rPr lang="en-US" sz="1600">
                <a:solidFill>
                  <a:srgbClr val="FFFFFF"/>
                </a:solidFill>
              </a:rPr>
              <a:t> with planters and benches</a:t>
            </a:r>
          </a:p>
        </p:txBody>
      </p:sp>
      <p:sp>
        <p:nvSpPr>
          <p:cNvPr id="27654" name="Text Box 8"/>
          <p:cNvSpPr txBox="1">
            <a:spLocks noChangeArrowheads="1"/>
          </p:cNvSpPr>
          <p:nvPr/>
        </p:nvSpPr>
        <p:spPr bwMode="auto">
          <a:xfrm>
            <a:off x="8077201" y="3352801"/>
            <a:ext cx="2354263" cy="581025"/>
          </a:xfrm>
          <a:prstGeom prst="rect">
            <a:avLst/>
          </a:prstGeom>
          <a:noFill/>
          <a:ln w="9525">
            <a:noFill/>
            <a:miter lim="800000"/>
            <a:headEnd/>
            <a:tailEnd/>
          </a:ln>
        </p:spPr>
        <p:txBody>
          <a:bodyPr wrap="none">
            <a:spAutoFit/>
          </a:bodyPr>
          <a:lstStyle/>
          <a:p>
            <a:r>
              <a:rPr lang="en-US" sz="1600">
                <a:solidFill>
                  <a:srgbClr val="FFFFFF"/>
                </a:solidFill>
              </a:rPr>
              <a:t>Document from legal</a:t>
            </a:r>
          </a:p>
          <a:p>
            <a:r>
              <a:rPr lang="en-US" sz="1600">
                <a:solidFill>
                  <a:srgbClr val="FFFFFF"/>
                </a:solidFill>
              </a:rPr>
              <a:t>battle to retain sculpture</a:t>
            </a:r>
          </a:p>
        </p:txBody>
      </p:sp>
    </p:spTree>
    <p:extLst>
      <p:ext uri="{BB962C8B-B14F-4D97-AF65-F5344CB8AC3E}">
        <p14:creationId xmlns:p14="http://schemas.microsoft.com/office/powerpoint/2010/main" val="55517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3810000" y="6520221"/>
            <a:ext cx="4572000" cy="307777"/>
          </a:xfrm>
          <a:prstGeom prst="rect">
            <a:avLst/>
          </a:prstGeom>
        </p:spPr>
        <p:txBody>
          <a:bodyPr>
            <a:spAutoFit/>
          </a:bodyPr>
          <a:lstStyle/>
          <a:p>
            <a:r>
              <a:rPr lang="en-US" sz="1400" dirty="0">
                <a:solidFill>
                  <a:srgbClr val="FFFFFF"/>
                </a:solidFill>
              </a:rPr>
              <a:t>Maya Lin, </a:t>
            </a:r>
            <a:r>
              <a:rPr lang="en-US" sz="1400" b="1" i="1" dirty="0">
                <a:solidFill>
                  <a:srgbClr val="FFFFFF"/>
                </a:solidFill>
              </a:rPr>
              <a:t>Vietnam Veterans Memorial</a:t>
            </a:r>
            <a:r>
              <a:rPr lang="en-US" sz="1400" dirty="0">
                <a:solidFill>
                  <a:srgbClr val="FFFFFF"/>
                </a:solidFill>
              </a:rPr>
              <a:t>, 1984. Detail.</a:t>
            </a:r>
          </a:p>
        </p:txBody>
      </p:sp>
    </p:spTree>
    <p:extLst>
      <p:ext uri="{BB962C8B-B14F-4D97-AF65-F5344CB8AC3E}">
        <p14:creationId xmlns:p14="http://schemas.microsoft.com/office/powerpoint/2010/main" val="2672828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17446" y="5967136"/>
            <a:ext cx="12004646" cy="890864"/>
          </a:xfrm>
        </p:spPr>
        <p:txBody>
          <a:bodyPr/>
          <a:lstStyle/>
          <a:p>
            <a:pPr algn="l" eaLnBrk="1" hangingPunct="1"/>
            <a:r>
              <a:rPr lang="en-US" sz="1600" b="1" dirty="0">
                <a:latin typeface="Verdana" pitchFamily="34" charset="0"/>
              </a:rPr>
              <a:t>Maya Lin</a:t>
            </a:r>
            <a:r>
              <a:rPr lang="en-US" sz="1600" dirty="0">
                <a:latin typeface="Verdana" pitchFamily="34" charset="0"/>
              </a:rPr>
              <a:t>, </a:t>
            </a:r>
            <a:r>
              <a:rPr lang="en-US" sz="1600" i="1" dirty="0">
                <a:latin typeface="Verdana" pitchFamily="34" charset="0"/>
              </a:rPr>
              <a:t>Vietnam Veterans Memorial</a:t>
            </a:r>
            <a:r>
              <a:rPr lang="en-US" sz="1600" dirty="0">
                <a:latin typeface="Verdana" pitchFamily="34" charset="0"/>
              </a:rPr>
              <a:t>, polished black granite, 1982, Washington DC. (below left) </a:t>
            </a:r>
            <a:r>
              <a:rPr lang="en-US" sz="1600" b="1" dirty="0">
                <a:latin typeface="Verdana" pitchFamily="34" charset="0"/>
              </a:rPr>
              <a:t>Frederick Hart</a:t>
            </a:r>
            <a:r>
              <a:rPr lang="en-US" sz="1600" dirty="0">
                <a:latin typeface="Verdana" pitchFamily="34" charset="0"/>
              </a:rPr>
              <a:t>, </a:t>
            </a:r>
            <a:r>
              <a:rPr lang="en-US" sz="1600" i="1" dirty="0">
                <a:latin typeface="Verdana" pitchFamily="34" charset="0"/>
              </a:rPr>
              <a:t>Vietnam Veterans Memorial</a:t>
            </a:r>
            <a:r>
              <a:rPr lang="en-US" sz="1600" dirty="0">
                <a:latin typeface="Verdana" pitchFamily="34" charset="0"/>
              </a:rPr>
              <a:t>, 1984. Fills minimalist form with new democratic memorial content that subverts the traditional idealization of the single heroic leader. Compare Washington obelisk, above right.</a:t>
            </a:r>
          </a:p>
        </p:txBody>
      </p:sp>
      <p:pic>
        <p:nvPicPr>
          <p:cNvPr id="28675" name="Picture 4" descr="LIN_Maya_Vietnam_Veterans_Memorial_November_13_1982_National_Mall_DC"/>
          <p:cNvPicPr>
            <a:picLocks noChangeAspect="1" noChangeArrowheads="1"/>
          </p:cNvPicPr>
          <p:nvPr/>
        </p:nvPicPr>
        <p:blipFill>
          <a:blip r:embed="rId2" cstate="print"/>
          <a:srcRect/>
          <a:stretch>
            <a:fillRect/>
          </a:stretch>
        </p:blipFill>
        <p:spPr bwMode="auto">
          <a:xfrm>
            <a:off x="1364818" y="75734"/>
            <a:ext cx="8867611" cy="5891402"/>
          </a:xfrm>
          <a:prstGeom prst="rect">
            <a:avLst/>
          </a:prstGeom>
          <a:noFill/>
          <a:ln w="9525">
            <a:noFill/>
            <a:miter lim="800000"/>
            <a:headEnd/>
            <a:tailEnd/>
          </a:ln>
        </p:spPr>
      </p:pic>
      <p:pic>
        <p:nvPicPr>
          <p:cNvPr id="28676" name="Picture 5" descr="Lin_maya_vietnam_memorial_washingtonMemoria"/>
          <p:cNvPicPr>
            <a:picLocks noChangeAspect="1" noChangeArrowheads="1"/>
          </p:cNvPicPr>
          <p:nvPr/>
        </p:nvPicPr>
        <p:blipFill>
          <a:blip r:embed="rId3" cstate="print"/>
          <a:srcRect/>
          <a:stretch>
            <a:fillRect/>
          </a:stretch>
        </p:blipFill>
        <p:spPr bwMode="auto">
          <a:xfrm>
            <a:off x="8839899" y="2762425"/>
            <a:ext cx="2971800" cy="2971800"/>
          </a:xfrm>
          <a:prstGeom prst="rect">
            <a:avLst/>
          </a:prstGeom>
          <a:noFill/>
          <a:ln w="9525">
            <a:solidFill>
              <a:schemeClr val="tx2"/>
            </a:solidFill>
            <a:miter lim="800000"/>
            <a:headEnd/>
            <a:tailEnd/>
          </a:ln>
        </p:spPr>
      </p:pic>
      <p:pic>
        <p:nvPicPr>
          <p:cNvPr id="28677" name="Picture 6" descr="HART_Frederick_Three_Soldiers_VVM_ded_Nov_1984_National_Mall_DC"/>
          <p:cNvPicPr>
            <a:picLocks noChangeAspect="1" noChangeArrowheads="1"/>
          </p:cNvPicPr>
          <p:nvPr/>
        </p:nvPicPr>
        <p:blipFill>
          <a:blip r:embed="rId4" cstate="print"/>
          <a:srcRect/>
          <a:stretch>
            <a:fillRect/>
          </a:stretch>
        </p:blipFill>
        <p:spPr bwMode="auto">
          <a:xfrm>
            <a:off x="245378" y="2927058"/>
            <a:ext cx="3048000" cy="2114550"/>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3790742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p:cNvSpPr/>
          <p:nvPr/>
        </p:nvSpPr>
        <p:spPr>
          <a:xfrm>
            <a:off x="1890887" y="5635082"/>
            <a:ext cx="8410229" cy="1077218"/>
          </a:xfrm>
          <a:prstGeom prst="rect">
            <a:avLst/>
          </a:prstGeom>
        </p:spPr>
        <p:txBody>
          <a:bodyPr wrap="square">
            <a:spAutoFit/>
          </a:bodyPr>
          <a:lstStyle/>
          <a:p>
            <a:r>
              <a:rPr lang="en-US" sz="1600" b="1" dirty="0">
                <a:solidFill>
                  <a:srgbClr val="FFFFFF"/>
                </a:solidFill>
                <a:latin typeface="Verdana" pitchFamily="34" charset="0"/>
                <a:ea typeface="Verdana" pitchFamily="34" charset="0"/>
                <a:cs typeface="Verdana" pitchFamily="34" charset="0"/>
              </a:rPr>
              <a:t>Kara Walker, </a:t>
            </a:r>
            <a:r>
              <a:rPr lang="en-US" sz="1600" i="1" dirty="0">
                <a:solidFill>
                  <a:srgbClr val="FFFFFF"/>
                </a:solidFill>
                <a:latin typeface="Verdana" pitchFamily="34" charset="0"/>
                <a:ea typeface="Verdana" pitchFamily="34" charset="0"/>
                <a:cs typeface="Verdana" pitchFamily="34" charset="0"/>
              </a:rPr>
              <a:t>Gone: An Historical Romance of the Civil War As It Occurred Between the Dusky Thighs of One Young Negress and Her Heart</a:t>
            </a:r>
            <a:r>
              <a:rPr lang="en-US" sz="1600" dirty="0">
                <a:solidFill>
                  <a:srgbClr val="FFFFFF"/>
                </a:solidFill>
                <a:latin typeface="Verdana" pitchFamily="34" charset="0"/>
                <a:ea typeface="Verdana" pitchFamily="34" charset="0"/>
                <a:cs typeface="Verdana" pitchFamily="34" charset="0"/>
              </a:rPr>
              <a:t>, 1994. Detail. Cut paper on wall, ca. 180” x 50' (396.2 cm x 15.24 m). Installed at the Museum of Modern Art, New York</a:t>
            </a:r>
          </a:p>
        </p:txBody>
      </p:sp>
    </p:spTree>
    <p:extLst>
      <p:ext uri="{BB962C8B-B14F-4D97-AF65-F5344CB8AC3E}">
        <p14:creationId xmlns:p14="http://schemas.microsoft.com/office/powerpoint/2010/main" val="2219417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lb_06-19.jpg"/>
          <p:cNvPicPr>
            <a:picLocks noChangeAspect="1"/>
          </p:cNvPicPr>
          <p:nvPr/>
        </p:nvPicPr>
        <p:blipFill>
          <a:blip r:embed="rId3" cstate="print">
            <a:extLst>
              <a:ext uri="{28A0092B-C50C-407E-A947-70E740481C1C}">
                <a14:useLocalDpi xmlns:a14="http://schemas.microsoft.com/office/drawing/2010/main" val="0"/>
              </a:ext>
            </a:extLst>
          </a:blip>
          <a:srcRect t="8289" b="8823"/>
          <a:stretch>
            <a:fillRect/>
          </a:stretch>
        </p:blipFill>
        <p:spPr>
          <a:xfrm>
            <a:off x="1828801" y="76200"/>
            <a:ext cx="8580235" cy="5334000"/>
          </a:xfrm>
          <a:prstGeom prst="rect">
            <a:avLst/>
          </a:prstGeom>
        </p:spPr>
      </p:pic>
      <p:sp>
        <p:nvSpPr>
          <p:cNvPr id="3" name="Rectangle 2"/>
          <p:cNvSpPr/>
          <p:nvPr/>
        </p:nvSpPr>
        <p:spPr>
          <a:xfrm>
            <a:off x="1714006" y="5382162"/>
            <a:ext cx="8953995" cy="1323439"/>
          </a:xfrm>
          <a:prstGeom prst="rect">
            <a:avLst/>
          </a:prstGeom>
        </p:spPr>
        <p:txBody>
          <a:bodyPr wrap="square">
            <a:spAutoFit/>
          </a:bodyPr>
          <a:lstStyle/>
          <a:p>
            <a:pPr algn="ctr"/>
            <a:r>
              <a:rPr lang="en-US" sz="1600" b="1" dirty="0">
                <a:solidFill>
                  <a:srgbClr val="FFFFFF"/>
                </a:solidFill>
                <a:latin typeface="Verdana" pitchFamily="34" charset="0"/>
                <a:ea typeface="Verdana" pitchFamily="34" charset="0"/>
                <a:cs typeface="Verdana" pitchFamily="34" charset="0"/>
              </a:rPr>
              <a:t>Kara Walker, </a:t>
            </a:r>
            <a:r>
              <a:rPr lang="en-US" sz="1600" i="1" dirty="0">
                <a:solidFill>
                  <a:srgbClr val="FFFFFF"/>
                </a:solidFill>
                <a:latin typeface="Verdana" pitchFamily="34" charset="0"/>
                <a:ea typeface="Verdana" pitchFamily="34" charset="0"/>
                <a:cs typeface="Verdana" pitchFamily="34" charset="0"/>
              </a:rPr>
              <a:t>PRESENTING NEGRO SCENES DRAWN UPON MY PASSAGE THROUGH THE SOUTH AND RECONFIGURED FOR THE BENEFIT OF ENLIGHTENED AUDIENCES WHEREVER SUCH MAY BE FOUND, BY MYSELF, MISSUS K.E.B. WALKER, COLORED</a:t>
            </a:r>
            <a:r>
              <a:rPr lang="en-US" sz="1600" dirty="0">
                <a:solidFill>
                  <a:srgbClr val="FFFFFF"/>
                </a:solidFill>
                <a:latin typeface="Verdana" pitchFamily="34" charset="0"/>
                <a:ea typeface="Verdana" pitchFamily="34" charset="0"/>
                <a:cs typeface="Verdana" pitchFamily="34" charset="0"/>
              </a:rPr>
              <a:t>, 1997. Detail. Cut paper on wall, cut paper on paper, </a:t>
            </a:r>
            <a:r>
              <a:rPr lang="fr-FR" sz="1600" dirty="0">
                <a:solidFill>
                  <a:srgbClr val="FFFFFF"/>
                </a:solidFill>
                <a:latin typeface="Verdana" pitchFamily="34" charset="0"/>
                <a:ea typeface="Verdana" pitchFamily="34" charset="0"/>
                <a:cs typeface="Verdana" pitchFamily="34" charset="0"/>
              </a:rPr>
              <a:t>ca. 144</a:t>
            </a:r>
            <a:r>
              <a:rPr lang="en-US" sz="1600" dirty="0">
                <a:solidFill>
                  <a:srgbClr val="FFFFFF"/>
                </a:solidFill>
                <a:latin typeface="Verdana" pitchFamily="34" charset="0"/>
                <a:ea typeface="Verdana" pitchFamily="34" charset="0"/>
                <a:cs typeface="Verdana" pitchFamily="34" charset="0"/>
              </a:rPr>
              <a:t>”</a:t>
            </a:r>
            <a:r>
              <a:rPr lang="fr-FR" sz="1600" dirty="0">
                <a:solidFill>
                  <a:srgbClr val="FFFFFF"/>
                </a:solidFill>
                <a:latin typeface="Verdana" pitchFamily="34" charset="0"/>
                <a:ea typeface="Verdana" pitchFamily="34" charset="0"/>
                <a:cs typeface="Verdana" pitchFamily="34" charset="0"/>
              </a:rPr>
              <a:t> x 155' (365.8 cm x 47.24 m). </a:t>
            </a:r>
            <a:r>
              <a:rPr lang="fr-FR" sz="1600" dirty="0" err="1">
                <a:solidFill>
                  <a:srgbClr val="FFFFFF"/>
                </a:solidFill>
                <a:latin typeface="Verdana" pitchFamily="34" charset="0"/>
                <a:ea typeface="Verdana" pitchFamily="34" charset="0"/>
                <a:cs typeface="Verdana" pitchFamily="34" charset="0"/>
              </a:rPr>
              <a:t>Installed</a:t>
            </a:r>
            <a:r>
              <a:rPr lang="fr-FR" sz="1600" dirty="0">
                <a:solidFill>
                  <a:srgbClr val="FFFFFF"/>
                </a:solidFill>
                <a:latin typeface="Verdana" pitchFamily="34" charset="0"/>
                <a:ea typeface="Verdana" pitchFamily="34" charset="0"/>
                <a:cs typeface="Verdana" pitchFamily="34" charset="0"/>
              </a:rPr>
              <a:t> </a:t>
            </a:r>
            <a:r>
              <a:rPr lang="fr-FR" sz="1600" dirty="0" err="1">
                <a:solidFill>
                  <a:srgbClr val="FFFFFF"/>
                </a:solidFill>
                <a:latin typeface="Verdana" pitchFamily="34" charset="0"/>
                <a:ea typeface="Verdana" pitchFamily="34" charset="0"/>
                <a:cs typeface="Verdana" pitchFamily="34" charset="0"/>
              </a:rPr>
              <a:t>at</a:t>
            </a:r>
            <a:r>
              <a:rPr lang="fr-FR" sz="1600" dirty="0">
                <a:solidFill>
                  <a:srgbClr val="FFFFFF"/>
                </a:solidFill>
                <a:latin typeface="Verdana" pitchFamily="34" charset="0"/>
                <a:ea typeface="Verdana" pitchFamily="34" charset="0"/>
                <a:cs typeface="Verdana" pitchFamily="34" charset="0"/>
              </a:rPr>
              <a:t> the Museum of </a:t>
            </a:r>
            <a:r>
              <a:rPr lang="fr-FR" sz="1600" dirty="0" err="1">
                <a:solidFill>
                  <a:srgbClr val="FFFFFF"/>
                </a:solidFill>
                <a:latin typeface="Verdana" pitchFamily="34" charset="0"/>
                <a:ea typeface="Verdana" pitchFamily="34" charset="0"/>
                <a:cs typeface="Verdana" pitchFamily="34" charset="0"/>
              </a:rPr>
              <a:t>Contemporary</a:t>
            </a:r>
            <a:r>
              <a:rPr lang="fr-FR" sz="1600" dirty="0">
                <a:solidFill>
                  <a:srgbClr val="FFFFFF"/>
                </a:solidFill>
                <a:latin typeface="Verdana" pitchFamily="34" charset="0"/>
                <a:ea typeface="Verdana" pitchFamily="34" charset="0"/>
                <a:cs typeface="Verdana" pitchFamily="34" charset="0"/>
              </a:rPr>
              <a:t> Art, Chicago. </a:t>
            </a:r>
            <a:endParaRPr lang="en-US" sz="1600" dirty="0">
              <a:solidFill>
                <a:srgbClr val="FFFFFF"/>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82806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4563210" y="5805367"/>
            <a:ext cx="7241929" cy="1052633"/>
          </a:xfrm>
        </p:spPr>
        <p:txBody>
          <a:bodyPr/>
          <a:lstStyle/>
          <a:p>
            <a:pPr algn="l" eaLnBrk="1" hangingPunct="1"/>
            <a:r>
              <a:rPr lang="en-US" sz="1600" b="1" dirty="0"/>
              <a:t>Kara Walker</a:t>
            </a:r>
            <a:r>
              <a:rPr lang="en-US" sz="1600" dirty="0"/>
              <a:t>,</a:t>
            </a:r>
            <a:r>
              <a:rPr lang="en-US" sz="1600" i="1" dirty="0"/>
              <a:t> </a:t>
            </a:r>
            <a:r>
              <a:rPr lang="en-US" sz="1600" i="1" dirty="0" err="1"/>
              <a:t>Darkytown</a:t>
            </a:r>
            <a:r>
              <a:rPr lang="en-US" sz="1600" i="1" dirty="0"/>
              <a:t> Rebellion</a:t>
            </a:r>
            <a:r>
              <a:rPr lang="en-US" sz="1600" dirty="0"/>
              <a:t>, 2001, Installation view at Brent </a:t>
            </a:r>
            <a:r>
              <a:rPr lang="en-US" sz="1600" dirty="0" err="1"/>
              <a:t>Sikkema</a:t>
            </a:r>
            <a:r>
              <a:rPr lang="en-US" sz="1600" dirty="0"/>
              <a:t>, New York, Projection, cut paper and adhesive on wall, 14 x 37 1/2 feet</a:t>
            </a:r>
          </a:p>
        </p:txBody>
      </p:sp>
      <p:sp>
        <p:nvSpPr>
          <p:cNvPr id="2" name="Subtitle 1">
            <a:extLst>
              <a:ext uri="{FF2B5EF4-FFF2-40B4-BE49-F238E27FC236}">
                <a16:creationId xmlns:a16="http://schemas.microsoft.com/office/drawing/2014/main" id="{D2D7B72E-9772-4782-BC0E-C50F92BD3070}"/>
              </a:ext>
            </a:extLst>
          </p:cNvPr>
          <p:cNvSpPr>
            <a:spLocks noGrp="1"/>
          </p:cNvSpPr>
          <p:nvPr>
            <p:ph type="subTitle" idx="1"/>
          </p:nvPr>
        </p:nvSpPr>
        <p:spPr>
          <a:xfrm>
            <a:off x="266590" y="3429000"/>
            <a:ext cx="4097215" cy="1752600"/>
          </a:xfrm>
        </p:spPr>
        <p:txBody>
          <a:bodyPr/>
          <a:lstStyle/>
          <a:p>
            <a:pPr algn="l"/>
            <a:r>
              <a:rPr lang="en-US" sz="1800" dirty="0"/>
              <a:t>I had to reinvent or make up my own racist situation…In order to have a real connection with my history. I had to be somebody’s slave.” 		</a:t>
            </a:r>
          </a:p>
          <a:p>
            <a:pPr algn="l"/>
            <a:r>
              <a:rPr lang="en-US" sz="1800" dirty="0"/>
              <a:t>		Kara Walker</a:t>
            </a:r>
          </a:p>
        </p:txBody>
      </p:sp>
      <p:pic>
        <p:nvPicPr>
          <p:cNvPr id="48131" name="Picture 4" descr="walker_kara_Darkietownrebellion"/>
          <p:cNvPicPr>
            <a:picLocks noChangeAspect="1" noChangeArrowheads="1"/>
          </p:cNvPicPr>
          <p:nvPr/>
        </p:nvPicPr>
        <p:blipFill>
          <a:blip r:embed="rId2" cstate="print"/>
          <a:srcRect/>
          <a:stretch>
            <a:fillRect/>
          </a:stretch>
        </p:blipFill>
        <p:spPr bwMode="auto">
          <a:xfrm>
            <a:off x="4466495" y="198807"/>
            <a:ext cx="7174407" cy="5730141"/>
          </a:xfrm>
          <a:prstGeom prst="rect">
            <a:avLst/>
          </a:prstGeom>
          <a:noFill/>
          <a:ln w="9525">
            <a:noFill/>
            <a:miter lim="800000"/>
            <a:headEnd/>
            <a:tailEnd/>
          </a:ln>
        </p:spPr>
      </p:pic>
    </p:spTree>
    <p:extLst>
      <p:ext uri="{BB962C8B-B14F-4D97-AF65-F5344CB8AC3E}">
        <p14:creationId xmlns:p14="http://schemas.microsoft.com/office/powerpoint/2010/main" val="1631906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69192" y="1172919"/>
            <a:ext cx="7171470" cy="1143000"/>
          </a:xfrm>
        </p:spPr>
        <p:txBody>
          <a:bodyPr/>
          <a:lstStyle/>
          <a:p>
            <a:pPr algn="l" eaLnBrk="1" hangingPunct="1"/>
            <a:r>
              <a:rPr lang="en-US" sz="1600" i="1" dirty="0"/>
              <a:t>Kara Walker at the Met: After the Deluge, </a:t>
            </a:r>
            <a:r>
              <a:rPr lang="en-US" sz="1600" dirty="0"/>
              <a:t>NYC Metropolitan Museum installation, 2006.  Artist as curator combined her own work with pieces of African American art from the museum’s collection.</a:t>
            </a:r>
          </a:p>
        </p:txBody>
      </p:sp>
      <p:pic>
        <p:nvPicPr>
          <p:cNvPr id="49155" name="Picture 5" descr="walker_MetNYC_installation_2006"/>
          <p:cNvPicPr>
            <a:picLocks noChangeAspect="1" noChangeArrowheads="1"/>
          </p:cNvPicPr>
          <p:nvPr/>
        </p:nvPicPr>
        <p:blipFill>
          <a:blip r:embed="rId2" cstate="print"/>
          <a:srcRect/>
          <a:stretch>
            <a:fillRect/>
          </a:stretch>
        </p:blipFill>
        <p:spPr bwMode="auto">
          <a:xfrm>
            <a:off x="3249125" y="2994391"/>
            <a:ext cx="8491537" cy="3641725"/>
          </a:xfrm>
          <a:prstGeom prst="rect">
            <a:avLst/>
          </a:prstGeom>
          <a:noFill/>
          <a:ln w="9525">
            <a:noFill/>
            <a:miter lim="800000"/>
            <a:headEnd/>
            <a:tailEnd/>
          </a:ln>
        </p:spPr>
      </p:pic>
      <p:pic>
        <p:nvPicPr>
          <p:cNvPr id="4" name="Picture 4" descr="walker_MetNYC_Burn_exhibition_2006">
            <a:extLst>
              <a:ext uri="{FF2B5EF4-FFF2-40B4-BE49-F238E27FC236}">
                <a16:creationId xmlns:a16="http://schemas.microsoft.com/office/drawing/2014/main" id="{B923BB1D-5A87-4140-9891-1793620B0FC7}"/>
              </a:ext>
            </a:extLst>
          </p:cNvPr>
          <p:cNvPicPr>
            <a:picLocks noChangeAspect="1" noChangeArrowheads="1"/>
          </p:cNvPicPr>
          <p:nvPr/>
        </p:nvPicPr>
        <p:blipFill>
          <a:blip r:embed="rId3" cstate="print"/>
          <a:srcRect/>
          <a:stretch>
            <a:fillRect/>
          </a:stretch>
        </p:blipFill>
        <p:spPr bwMode="auto">
          <a:xfrm>
            <a:off x="209258" y="135854"/>
            <a:ext cx="4140126" cy="2707176"/>
          </a:xfrm>
          <a:prstGeom prst="rect">
            <a:avLst/>
          </a:prstGeom>
          <a:noFill/>
          <a:ln w="9525">
            <a:noFill/>
            <a:miter lim="800000"/>
            <a:headEnd/>
            <a:tailEnd/>
          </a:ln>
        </p:spPr>
      </p:pic>
    </p:spTree>
    <p:extLst>
      <p:ext uri="{BB962C8B-B14F-4D97-AF65-F5344CB8AC3E}">
        <p14:creationId xmlns:p14="http://schemas.microsoft.com/office/powerpoint/2010/main" val="2617401540"/>
      </p:ext>
    </p:extLst>
  </p:cSld>
  <p:clrMapOvr>
    <a:masterClrMapping/>
  </p:clrMapOvr>
</p:sld>
</file>

<file path=ppt/theme/theme1.xml><?xml version="1.0" encoding="utf-8"?>
<a:theme xmlns:a="http://schemas.openxmlformats.org/drawingml/2006/main" name="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laine's first">
  <a:themeElements>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1296</Words>
  <Application>Microsoft Office PowerPoint</Application>
  <PresentationFormat>Widescreen</PresentationFormat>
  <Paragraphs>54</Paragraphs>
  <Slides>30</Slides>
  <Notes>9</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Verdana</vt:lpstr>
      <vt:lpstr>Elaine's first</vt:lpstr>
      <vt:lpstr>1_Elaine's first</vt:lpstr>
      <vt:lpstr>Memory and History</vt:lpstr>
      <vt:lpstr>PowerPoint Presentation</vt:lpstr>
      <vt:lpstr>PowerPoint Presentation</vt:lpstr>
      <vt:lpstr>PowerPoint Presentation</vt:lpstr>
      <vt:lpstr>Maya Lin, Vietnam Veterans Memorial, polished black granite, 1982, Washington DC. (below left) Frederick Hart, Vietnam Veterans Memorial, 1984. Fills minimalist form with new democratic memorial content that subverts the traditional idealization of the single heroic leader. Compare Washington obelisk, above right.</vt:lpstr>
      <vt:lpstr>PowerPoint Presentation</vt:lpstr>
      <vt:lpstr>PowerPoint Presentation</vt:lpstr>
      <vt:lpstr>Kara Walker, Darkytown Rebellion, 2001, Installation view at Brent Sikkema, New York, Projection, cut paper and adhesive on wall, 14 x 37 1/2 feet</vt:lpstr>
      <vt:lpstr>Kara Walker at the Met: After the Deluge, NYC Metropolitan Museum installation, 2006.  Artist as curator combined her own work with pieces of African American art from the museum’s collection.</vt:lpstr>
      <vt:lpstr>Doris Salcedo (Bogotá, Colombia, 1958), Unland: irreversible witness, 1995-1998, wood, cloth, metal, and hair</vt:lpstr>
      <vt:lpstr>PowerPoint Presentation</vt:lpstr>
      <vt:lpstr>PowerPoint Presentation</vt:lpstr>
      <vt:lpstr>Doris Salcedo, Shibboleth, 2008, Turbine Hall, Tate  </vt:lpstr>
      <vt:lpstr>PowerPoint Presentation</vt:lpstr>
      <vt:lpstr>PowerPoint Presentation</vt:lpstr>
      <vt:lpstr>William Kentridge (South Africa,1955), Felix in Exile, 1994, video with sound, 00:08:43 Edition of 10, dimensions vary with installation</vt:lpstr>
      <vt:lpstr>PowerPoint Presentation</vt:lpstr>
      <vt:lpstr>William Kentridge, Drawings (video stills) for Stereoscope, 1998-99, charcoal, pastel, and colored pencil on paper, 47 1/4 x 63“ Whole film 8 minutes, 22 seconds. </vt:lpstr>
      <vt:lpstr>William Kentridge (South African, born 1955), Casspirs Full of Love,  1989–2000, drypoint; 65 1/2 x 38 3/8 in.</vt:lpstr>
      <vt:lpstr>History of the Main Complaint (1996). William Kentridge discusses how artists draw upon tragedy as subject matter for their work and how drawing itself can be a compassionate act.</vt:lpstr>
      <vt:lpstr>PowerPoint Presentation</vt:lpstr>
      <vt:lpstr>Rachel Whiteread (British b. 1963) House [East London], 1993-4</vt:lpstr>
      <vt:lpstr>PowerPoint Presentation</vt:lpstr>
      <vt:lpstr>Rachel Whiteread, House, 1993, (left) before and after casting (below) casting process</vt:lpstr>
      <vt:lpstr>PowerPoint Presentation</vt:lpstr>
      <vt:lpstr>Kara Walker (US b. 1969),  No Mere Words Can Adequately Reflect The Remorse this Negress Feels at Having Been Cast into such a lowly state by her former Masters and so it is with a Humble Heart that She Brings about Their Physical Ruin and Earthly Demise, 1999. Installation view at the California College of Arts and Crafts, Oakland, California. Cut paper and adhesive on painted wall, 10 x 65 feet. SFMoMA collection</vt:lpstr>
      <vt:lpstr>PowerPoint Presentation</vt:lpstr>
      <vt:lpstr>Richard Serra, Tilted Arc, 12ft x 120 ft x 2.5 in, cor-ten steel, Federal Plaza, NYC, 1981-1989, Site-specific commissioned public artwork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Memory and History</dc:title>
  <dc:creator>Elaine O'BRIEN</dc:creator>
  <cp:lastModifiedBy>O'Brien, Elaine</cp:lastModifiedBy>
  <cp:revision>20</cp:revision>
  <dcterms:created xsi:type="dcterms:W3CDTF">2016-04-05T16:11:55Z</dcterms:created>
  <dcterms:modified xsi:type="dcterms:W3CDTF">2020-04-09T19:25:38Z</dcterms:modified>
</cp:coreProperties>
</file>